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30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39810-61BA-4F69-8487-32FD67ED0C68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73C81-34A9-4ADC-A487-26E645C462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878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017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D82D3F-9EFA-2067-74AD-767CC022B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B82BC24-C278-6E6A-CDEF-D98933ADF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6613339-3B26-0E69-2177-06DC300CB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99D817-2EDC-02B7-872A-1CADE3255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3F3B45-A334-FDB6-AA65-F4C2A807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753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D96CD6-307D-C40A-7467-4BAC66FA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EAFA4E6-49E2-9A99-3EFD-B79708C67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D59BD0-F352-8103-71EE-9E101BF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773C165-5548-ADF0-665E-3C96184C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B35E4AF-59CF-74F7-E578-8150746E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093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7DC78E4-610D-9CB9-51D2-E2F8F1784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F2F7FFF-B2DF-598F-DD09-EB5AE917C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8C0FBDE-22FB-61D2-DBB6-CB593A4FD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77C9F64-1154-BAB5-8B19-CEFA620B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22E4DC7-CE69-2269-784A-A6312D1C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3066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56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5EB119-4413-E2E9-1380-19C04E8F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FE5467-6E0C-F099-F7C4-227D5DFC2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9E72165-0A9E-6989-18C2-FF6F1813C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06F2463-97D5-52E7-C4B8-97B0C556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2405B78-7473-7E51-7E62-9F6E88B84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074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AD0527-1F83-4902-7C57-CDF925FC2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E186159-46C5-918B-40B5-59A652725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2363C79-078D-4C05-A7BD-93A4280A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2A80773-AF24-5372-C2B5-40CEE0F9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E9C9D82-F2C0-8960-6FD1-6A0DF7F1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5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050D79-95B7-A0A4-FF8E-4733A82EF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56B29B7-7FC6-94EF-84B3-DD7D386CDB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D9A9646-7AD5-968D-EE43-42D54EC70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0377E73-5011-EF63-F672-50408D3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C20C3CC-A0B5-F3A4-7E44-84777B27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7AAE6BB-8F48-2D77-9E51-36EF96066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360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E2415A-713A-E4AA-B89E-7AF0C914B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F698903-E645-DE60-0443-6F63898D0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092D27E-3ACB-5A5A-8174-694187055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52B4079-7731-3A21-40F5-A0757C48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2A42265-0DA7-6FEC-1717-76485EC22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BA7092F-3316-3959-3CD0-82B8C4768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C8A39B4-90F6-E66E-315F-2A86079F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E36A103-C5B3-3AFF-C2D3-61F2C5F1E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8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D1A8AC-9EB3-030C-7B14-037C5EE6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44E076C-B236-13F5-B4BA-2482D71E6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CB3984E-52FD-42E5-EB42-03E82A3A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C5C02FA-EA59-58CA-FCF5-E23DFA18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2287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9402A03-1BF3-A13F-FE4C-DFE93967F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164634F-2AA3-2D78-DF87-A2A7AA54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EA2447D-4051-37C4-759C-EE0EB82C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414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1B665F-8ED6-DE9C-891F-E6C0E83BC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72E13D-FCF4-0949-7956-E9404F9D1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76B6D14-CCD4-B0BF-EC5F-7B9EC22E4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0FD8F8-DA1A-FE38-B2D2-22E90167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0EE36E1-0EB1-3A8E-2291-A748B6D9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87CDA22-1AB2-2E02-DDF3-BF4CC24E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354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44A3852-908C-5F97-4235-AA342FCD2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91935AB6-4B97-0D47-0545-0C317A06F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8E75A3-229C-07F7-80A4-553F220A4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6F75198-CCAA-1E9E-F320-55A9183A8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5826F3-4F9A-1CEC-FB9F-DEB6D085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7A31FDE-4767-BF25-DBAF-916CECE8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953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1F16BD4-D460-7ECA-ABE0-4A66798F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1370599-ED7E-B679-6BCA-49EE89FFE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42A0742-7DE4-467A-192A-19E93BFD8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34907-A3A6-45EC-949A-6608C046F09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315E99F-072C-68FD-E8A9-5BB6D8AFC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F1C2FF5-A987-A314-EA11-79F1FD4F3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A5D26-DD8C-4C00-8936-2B385E47E4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457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Energiabeszerzési Osztály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cxnSp>
        <p:nvCxnSpPr>
          <p:cNvPr id="41" name="Gerade Verbindung 55">
            <a:extLst>
              <a:ext uri="{FF2B5EF4-FFF2-40B4-BE49-F238E27FC236}">
                <a16:creationId xmlns:a16="http://schemas.microsoft.com/office/drawing/2014/main" id="{EC1233FD-1CD8-119C-A7C0-7D09B26318B1}"/>
              </a:ext>
            </a:extLst>
          </p:cNvPr>
          <p:cNvCxnSpPr>
            <a:cxnSpLocks/>
          </p:cNvCxnSpPr>
          <p:nvPr/>
        </p:nvCxnSpPr>
        <p:spPr>
          <a:xfrm>
            <a:off x="5829972" y="1380264"/>
            <a:ext cx="0" cy="9637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56">
            <a:extLst>
              <a:ext uri="{FF2B5EF4-FFF2-40B4-BE49-F238E27FC236}">
                <a16:creationId xmlns:a16="http://schemas.microsoft.com/office/drawing/2014/main" id="{66B3E698-79EE-4CCE-5DEB-7337C6DABB46}"/>
              </a:ext>
            </a:extLst>
          </p:cNvPr>
          <p:cNvCxnSpPr>
            <a:cxnSpLocks/>
          </p:cNvCxnSpPr>
          <p:nvPr/>
        </p:nvCxnSpPr>
        <p:spPr>
          <a:xfrm flipH="1">
            <a:off x="3323967" y="2327429"/>
            <a:ext cx="5012009" cy="18408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hteck 5">
            <a:extLst>
              <a:ext uri="{FF2B5EF4-FFF2-40B4-BE49-F238E27FC236}">
                <a16:creationId xmlns:a16="http://schemas.microsoft.com/office/drawing/2014/main" id="{1E14036C-07A6-92C9-F4A6-A173A12C6D2A}"/>
              </a:ext>
            </a:extLst>
          </p:cNvPr>
          <p:cNvSpPr/>
          <p:nvPr/>
        </p:nvSpPr>
        <p:spPr>
          <a:xfrm>
            <a:off x="4759113" y="1301154"/>
            <a:ext cx="2303814" cy="729765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400" b="1" dirty="0">
                <a:solidFill>
                  <a:schemeClr val="bg1"/>
                </a:solidFill>
              </a:rPr>
              <a:t>Borsányi Zsolt</a:t>
            </a:r>
            <a:endParaRPr lang="hu-H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hu-HU" sz="1400" b="1" dirty="0">
                <a:solidFill>
                  <a:schemeClr val="bg1"/>
                </a:solidFill>
              </a:rPr>
              <a:t>Villamos Energia Beszerzési Vezető</a:t>
            </a:r>
            <a:endParaRPr lang="en-US" sz="1400" b="1" dirty="0">
              <a:solidFill>
                <a:schemeClr val="bg1"/>
              </a:solidFill>
            </a:endParaRPr>
          </a:p>
          <a:p>
            <a:pPr algn="ctr"/>
            <a:endParaRPr lang="en-US" sz="400" b="1" dirty="0">
              <a:solidFill>
                <a:srgbClr val="FF0000"/>
              </a:solidFill>
            </a:endParaRPr>
          </a:p>
        </p:txBody>
      </p:sp>
      <p:cxnSp>
        <p:nvCxnSpPr>
          <p:cNvPr id="44" name="Gerade Verbindung 55">
            <a:extLst>
              <a:ext uri="{FF2B5EF4-FFF2-40B4-BE49-F238E27FC236}">
                <a16:creationId xmlns:a16="http://schemas.microsoft.com/office/drawing/2014/main" id="{5A922E24-EC92-EDD3-F3AA-B5DF5E04082F}"/>
              </a:ext>
            </a:extLst>
          </p:cNvPr>
          <p:cNvCxnSpPr>
            <a:cxnSpLocks/>
          </p:cNvCxnSpPr>
          <p:nvPr/>
        </p:nvCxnSpPr>
        <p:spPr>
          <a:xfrm>
            <a:off x="5829971" y="2030919"/>
            <a:ext cx="1" cy="305073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59">
            <a:extLst>
              <a:ext uri="{FF2B5EF4-FFF2-40B4-BE49-F238E27FC236}">
                <a16:creationId xmlns:a16="http://schemas.microsoft.com/office/drawing/2014/main" id="{BA66658E-DEFC-1547-7A23-5EA38F87C856}"/>
              </a:ext>
            </a:extLst>
          </p:cNvPr>
          <p:cNvCxnSpPr>
            <a:cxnSpLocks/>
          </p:cNvCxnSpPr>
          <p:nvPr/>
        </p:nvCxnSpPr>
        <p:spPr>
          <a:xfrm flipH="1" flipV="1">
            <a:off x="5829972" y="2333946"/>
            <a:ext cx="7142" cy="69649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5">
            <a:extLst>
              <a:ext uri="{FF2B5EF4-FFF2-40B4-BE49-F238E27FC236}">
                <a16:creationId xmlns:a16="http://schemas.microsoft.com/office/drawing/2014/main" id="{7904DA7E-D629-E80C-00B4-EA0308F1805C}"/>
              </a:ext>
            </a:extLst>
          </p:cNvPr>
          <p:cNvSpPr/>
          <p:nvPr/>
        </p:nvSpPr>
        <p:spPr>
          <a:xfrm>
            <a:off x="4698145" y="2990014"/>
            <a:ext cx="2263651" cy="554276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Áramértékesítés Támogatás</a:t>
            </a:r>
            <a:endParaRPr lang="en-US" sz="1200" b="1" dirty="0">
              <a:solidFill>
                <a:schemeClr val="bg1"/>
              </a:solidFill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47" name="Rechteck 5">
            <a:extLst>
              <a:ext uri="{FF2B5EF4-FFF2-40B4-BE49-F238E27FC236}">
                <a16:creationId xmlns:a16="http://schemas.microsoft.com/office/drawing/2014/main" id="{30BA2EF5-89C7-E59B-114A-31DECE4037F3}"/>
              </a:ext>
            </a:extLst>
          </p:cNvPr>
          <p:cNvSpPr/>
          <p:nvPr/>
        </p:nvSpPr>
        <p:spPr>
          <a:xfrm>
            <a:off x="7135560" y="2994525"/>
            <a:ext cx="2415118" cy="53524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Áram Portfólió Menedzsment</a:t>
            </a:r>
            <a:endParaRPr lang="en-US" sz="1200" b="1" dirty="0">
              <a:solidFill>
                <a:schemeClr val="bg1"/>
              </a:solidFill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(</a:t>
            </a:r>
            <a:r>
              <a:rPr lang="hu-HU" sz="1200" b="1" dirty="0">
                <a:solidFill>
                  <a:schemeClr val="bg1"/>
                </a:solidFill>
              </a:rPr>
              <a:t>4</a:t>
            </a:r>
            <a:r>
              <a:rPr lang="en-US" sz="12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cxnSp>
        <p:nvCxnSpPr>
          <p:cNvPr id="48" name="Gerade Verbindung 59">
            <a:extLst>
              <a:ext uri="{FF2B5EF4-FFF2-40B4-BE49-F238E27FC236}">
                <a16:creationId xmlns:a16="http://schemas.microsoft.com/office/drawing/2014/main" id="{7FE7E827-AC49-2AD1-4496-B443ABD4F9D9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8335332" y="2327429"/>
            <a:ext cx="7787" cy="667096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59">
            <a:extLst>
              <a:ext uri="{FF2B5EF4-FFF2-40B4-BE49-F238E27FC236}">
                <a16:creationId xmlns:a16="http://schemas.microsoft.com/office/drawing/2014/main" id="{2C0BF7BA-C622-09A2-430E-F8103A22E458}"/>
              </a:ext>
            </a:extLst>
          </p:cNvPr>
          <p:cNvCxnSpPr>
            <a:cxnSpLocks/>
          </p:cNvCxnSpPr>
          <p:nvPr/>
        </p:nvCxnSpPr>
        <p:spPr>
          <a:xfrm flipV="1">
            <a:off x="3331754" y="2346537"/>
            <a:ext cx="1175" cy="628957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5">
            <a:extLst>
              <a:ext uri="{FF2B5EF4-FFF2-40B4-BE49-F238E27FC236}">
                <a16:creationId xmlns:a16="http://schemas.microsoft.com/office/drawing/2014/main" id="{821BC755-A173-C9D4-9437-D08D64D1763E}"/>
              </a:ext>
            </a:extLst>
          </p:cNvPr>
          <p:cNvSpPr/>
          <p:nvPr/>
        </p:nvSpPr>
        <p:spPr>
          <a:xfrm>
            <a:off x="8485089" y="3813792"/>
            <a:ext cx="1484052" cy="1173724"/>
          </a:xfrm>
          <a:prstGeom prst="rect">
            <a:avLst/>
          </a:prstGeom>
          <a:solidFill>
            <a:srgbClr val="CACAC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Tőzsér Eszter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Raport Dániel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Korcz Kálmán</a:t>
            </a:r>
            <a:endParaRPr lang="en-US" sz="1200" b="1" dirty="0">
              <a:solidFill>
                <a:schemeClr val="bg1"/>
              </a:solidFill>
            </a:endParaRPr>
          </a:p>
          <a:p>
            <a:pPr algn="ctr"/>
            <a:endParaRPr lang="hu-HU" sz="1200" b="1" dirty="0">
              <a:solidFill>
                <a:schemeClr val="tx1"/>
              </a:solidFill>
            </a:endParaRPr>
          </a:p>
          <a:p>
            <a:pPr algn="ctr"/>
            <a:r>
              <a:rPr lang="hu-HU" sz="1200" b="1" dirty="0">
                <a:solidFill>
                  <a:srgbClr val="706F6F"/>
                </a:solidFill>
              </a:rPr>
              <a:t>Portfólió Menedzsment</a:t>
            </a:r>
            <a:endParaRPr lang="en-US" sz="1200" b="1" dirty="0">
              <a:solidFill>
                <a:srgbClr val="706F6F"/>
              </a:solidFill>
            </a:endParaRP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51" name="Rechteck 5">
            <a:extLst>
              <a:ext uri="{FF2B5EF4-FFF2-40B4-BE49-F238E27FC236}">
                <a16:creationId xmlns:a16="http://schemas.microsoft.com/office/drawing/2014/main" id="{F8F6D05B-ACF5-1DC6-5805-466057C22597}"/>
              </a:ext>
            </a:extLst>
          </p:cNvPr>
          <p:cNvSpPr/>
          <p:nvPr/>
        </p:nvSpPr>
        <p:spPr>
          <a:xfrm>
            <a:off x="6901854" y="3813791"/>
            <a:ext cx="1351275" cy="1051823"/>
          </a:xfrm>
          <a:prstGeom prst="rect">
            <a:avLst/>
          </a:prstGeom>
          <a:solidFill>
            <a:srgbClr val="CACAC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endParaRPr lang="hu-HU" sz="1200" b="1" dirty="0">
              <a:solidFill>
                <a:schemeClr val="bg1"/>
              </a:solidFill>
            </a:endParaRPr>
          </a:p>
          <a:p>
            <a:pPr algn="ctr"/>
            <a:endParaRPr lang="hu-HU" sz="1200" b="1" dirty="0">
              <a:solidFill>
                <a:schemeClr val="bg1"/>
              </a:solidFill>
            </a:endParaRP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Deák Attila</a:t>
            </a:r>
          </a:p>
          <a:p>
            <a:pPr algn="ctr"/>
            <a:endParaRPr lang="hu-HU" sz="1200" b="1" dirty="0">
              <a:solidFill>
                <a:schemeClr val="bg1"/>
              </a:solidFill>
            </a:endParaRPr>
          </a:p>
          <a:p>
            <a:pPr algn="ctr"/>
            <a:r>
              <a:rPr lang="hu-HU" sz="1200" b="1" dirty="0">
                <a:solidFill>
                  <a:srgbClr val="706F6F"/>
                </a:solidFill>
              </a:rPr>
              <a:t>Portfólió Menedzsment szakértő</a:t>
            </a:r>
            <a:endParaRPr lang="en-US" sz="1200" b="1" dirty="0">
              <a:solidFill>
                <a:srgbClr val="706F6F"/>
              </a:solidFill>
            </a:endParaRPr>
          </a:p>
          <a:p>
            <a:pPr algn="ctr"/>
            <a:endParaRPr lang="en-US" sz="1200" b="1" dirty="0">
              <a:solidFill>
                <a:schemeClr val="bg1"/>
              </a:solidFill>
            </a:endParaRP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52" name="Rechteck 5">
            <a:extLst>
              <a:ext uri="{FF2B5EF4-FFF2-40B4-BE49-F238E27FC236}">
                <a16:creationId xmlns:a16="http://schemas.microsoft.com/office/drawing/2014/main" id="{FC2421C1-00C3-14C9-4628-0E9842789CDD}"/>
              </a:ext>
            </a:extLst>
          </p:cNvPr>
          <p:cNvSpPr/>
          <p:nvPr/>
        </p:nvSpPr>
        <p:spPr>
          <a:xfrm>
            <a:off x="2396844" y="2994525"/>
            <a:ext cx="1913687" cy="554276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Piaci Műveletek</a:t>
            </a:r>
            <a:endParaRPr lang="en-US" sz="1200" b="1" dirty="0">
              <a:solidFill>
                <a:schemeClr val="bg1"/>
              </a:solidFill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(</a:t>
            </a:r>
            <a:r>
              <a:rPr lang="hu-HU" sz="1200" b="1" dirty="0">
                <a:solidFill>
                  <a:schemeClr val="bg1"/>
                </a:solidFill>
              </a:rPr>
              <a:t>5</a:t>
            </a:r>
            <a:r>
              <a:rPr lang="en-US" sz="12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53" name="Rechteck 5">
            <a:extLst>
              <a:ext uri="{FF2B5EF4-FFF2-40B4-BE49-F238E27FC236}">
                <a16:creationId xmlns:a16="http://schemas.microsoft.com/office/drawing/2014/main" id="{A628103C-E03B-4649-623F-C05A79CDCF39}"/>
              </a:ext>
            </a:extLst>
          </p:cNvPr>
          <p:cNvSpPr/>
          <p:nvPr/>
        </p:nvSpPr>
        <p:spPr>
          <a:xfrm>
            <a:off x="2222860" y="3892493"/>
            <a:ext cx="2231690" cy="794684"/>
          </a:xfrm>
          <a:prstGeom prst="rect">
            <a:avLst/>
          </a:prstGeom>
          <a:solidFill>
            <a:srgbClr val="CACAC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endParaRPr lang="hu-HU" sz="1200" b="1" dirty="0">
              <a:solidFill>
                <a:schemeClr val="bg1"/>
              </a:solidFill>
            </a:endParaRP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Urbán Szimonetta</a:t>
            </a:r>
          </a:p>
          <a:p>
            <a:pPr algn="ctr"/>
            <a:endParaRPr lang="hu-HU" sz="1200" b="1" dirty="0">
              <a:solidFill>
                <a:schemeClr val="bg1"/>
              </a:solidFill>
            </a:endParaRP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Villamos Energia Beszerzési Csoportvezető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54" name="Rechteck 5">
            <a:extLst>
              <a:ext uri="{FF2B5EF4-FFF2-40B4-BE49-F238E27FC236}">
                <a16:creationId xmlns:a16="http://schemas.microsoft.com/office/drawing/2014/main" id="{54C66799-D437-C1C1-CB47-F8C0BD9B0166}"/>
              </a:ext>
            </a:extLst>
          </p:cNvPr>
          <p:cNvSpPr/>
          <p:nvPr/>
        </p:nvSpPr>
        <p:spPr>
          <a:xfrm>
            <a:off x="5166746" y="3832823"/>
            <a:ext cx="1404446" cy="1032792"/>
          </a:xfrm>
          <a:prstGeom prst="rect">
            <a:avLst/>
          </a:prstGeom>
          <a:solidFill>
            <a:srgbClr val="CACAC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Ragó Anna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Szűcs Brigitta</a:t>
            </a:r>
          </a:p>
          <a:p>
            <a:pPr algn="ctr"/>
            <a:endParaRPr lang="hu-HU" sz="1200" b="1" dirty="0">
              <a:solidFill>
                <a:schemeClr val="tx1"/>
              </a:solidFill>
            </a:endParaRPr>
          </a:p>
          <a:p>
            <a:pPr algn="ctr"/>
            <a:r>
              <a:rPr lang="hu-HU" sz="1200" b="1" dirty="0">
                <a:solidFill>
                  <a:srgbClr val="706F6F"/>
                </a:solidFill>
              </a:rPr>
              <a:t>Áramértékesítés Támogatás</a:t>
            </a:r>
            <a:endParaRPr lang="en-US" sz="1200" b="1" dirty="0">
              <a:solidFill>
                <a:srgbClr val="706F6F"/>
              </a:solidFill>
            </a:endParaRPr>
          </a:p>
        </p:txBody>
      </p:sp>
      <p:cxnSp>
        <p:nvCxnSpPr>
          <p:cNvPr id="55" name="Gerade Verbindung 55">
            <a:extLst>
              <a:ext uri="{FF2B5EF4-FFF2-40B4-BE49-F238E27FC236}">
                <a16:creationId xmlns:a16="http://schemas.microsoft.com/office/drawing/2014/main" id="{89D9832D-8CBE-45C5-9B41-95E8D89FB2D9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3332929" y="3547255"/>
            <a:ext cx="5776" cy="345238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83CFF650-F0D9-AF9C-6811-11669CEAD2E2}"/>
              </a:ext>
            </a:extLst>
          </p:cNvPr>
          <p:cNvCxnSpPr>
            <a:cxnSpLocks/>
          </p:cNvCxnSpPr>
          <p:nvPr/>
        </p:nvCxnSpPr>
        <p:spPr>
          <a:xfrm>
            <a:off x="2795519" y="4669949"/>
            <a:ext cx="0" cy="2840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5">
            <a:extLst>
              <a:ext uri="{FF2B5EF4-FFF2-40B4-BE49-F238E27FC236}">
                <a16:creationId xmlns:a16="http://schemas.microsoft.com/office/drawing/2014/main" id="{16AC65AB-234C-0262-7205-358F467A2000}"/>
              </a:ext>
            </a:extLst>
          </p:cNvPr>
          <p:cNvCxnSpPr>
            <a:cxnSpLocks/>
          </p:cNvCxnSpPr>
          <p:nvPr/>
        </p:nvCxnSpPr>
        <p:spPr>
          <a:xfrm>
            <a:off x="5829971" y="3548801"/>
            <a:ext cx="0" cy="2840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5">
            <a:extLst>
              <a:ext uri="{FF2B5EF4-FFF2-40B4-BE49-F238E27FC236}">
                <a16:creationId xmlns:a16="http://schemas.microsoft.com/office/drawing/2014/main" id="{D6BDCE83-0DE2-C62F-21CA-6C73617A710E}"/>
              </a:ext>
            </a:extLst>
          </p:cNvPr>
          <p:cNvCxnSpPr>
            <a:cxnSpLocks/>
          </p:cNvCxnSpPr>
          <p:nvPr/>
        </p:nvCxnSpPr>
        <p:spPr>
          <a:xfrm>
            <a:off x="7577492" y="3529770"/>
            <a:ext cx="0" cy="2840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5">
            <a:extLst>
              <a:ext uri="{FF2B5EF4-FFF2-40B4-BE49-F238E27FC236}">
                <a16:creationId xmlns:a16="http://schemas.microsoft.com/office/drawing/2014/main" id="{B85814F7-9576-F5DD-9EBE-377074FCADAA}"/>
              </a:ext>
            </a:extLst>
          </p:cNvPr>
          <p:cNvCxnSpPr>
            <a:cxnSpLocks/>
          </p:cNvCxnSpPr>
          <p:nvPr/>
        </p:nvCxnSpPr>
        <p:spPr>
          <a:xfrm>
            <a:off x="9108386" y="3529770"/>
            <a:ext cx="0" cy="2840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5">
            <a:extLst>
              <a:ext uri="{FF2B5EF4-FFF2-40B4-BE49-F238E27FC236}">
                <a16:creationId xmlns:a16="http://schemas.microsoft.com/office/drawing/2014/main" id="{4E63E74B-9ABA-E53C-9DB2-95BF98851854}"/>
              </a:ext>
            </a:extLst>
          </p:cNvPr>
          <p:cNvCxnSpPr>
            <a:cxnSpLocks/>
          </p:cNvCxnSpPr>
          <p:nvPr/>
        </p:nvCxnSpPr>
        <p:spPr>
          <a:xfrm>
            <a:off x="3774958" y="4687177"/>
            <a:ext cx="0" cy="2840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hteck 5">
            <a:extLst>
              <a:ext uri="{FF2B5EF4-FFF2-40B4-BE49-F238E27FC236}">
                <a16:creationId xmlns:a16="http://schemas.microsoft.com/office/drawing/2014/main" id="{D474F953-7E61-76EE-A6D0-FE3D47A68922}"/>
              </a:ext>
            </a:extLst>
          </p:cNvPr>
          <p:cNvSpPr/>
          <p:nvPr/>
        </p:nvSpPr>
        <p:spPr>
          <a:xfrm>
            <a:off x="1440000" y="4956149"/>
            <a:ext cx="1913687" cy="103061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Tomozi Bálint</a:t>
            </a:r>
          </a:p>
          <a:p>
            <a:pPr algn="ctr"/>
            <a:endParaRPr lang="hu-HU" sz="1200" b="1" dirty="0">
              <a:solidFill>
                <a:schemeClr val="tx1"/>
              </a:solidFill>
            </a:endParaRPr>
          </a:p>
          <a:p>
            <a:pPr algn="ctr"/>
            <a:r>
              <a:rPr lang="hu-HU" sz="1200" b="1" dirty="0" err="1">
                <a:solidFill>
                  <a:srgbClr val="706F6F"/>
                </a:solidFill>
              </a:rPr>
              <a:t>Forward</a:t>
            </a:r>
            <a:r>
              <a:rPr lang="hu-HU" sz="1200" b="1" dirty="0">
                <a:solidFill>
                  <a:srgbClr val="706F6F"/>
                </a:solidFill>
              </a:rPr>
              <a:t> villamos energia kereskedelem</a:t>
            </a:r>
            <a:endParaRPr lang="en-US" sz="1200" b="1" dirty="0">
              <a:solidFill>
                <a:srgbClr val="706F6F"/>
              </a:solidFill>
            </a:endParaRP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62" name="Rechteck 5">
            <a:extLst>
              <a:ext uri="{FF2B5EF4-FFF2-40B4-BE49-F238E27FC236}">
                <a16:creationId xmlns:a16="http://schemas.microsoft.com/office/drawing/2014/main" id="{AF569358-AF00-124F-A8CB-B25FA51A1D47}"/>
              </a:ext>
            </a:extLst>
          </p:cNvPr>
          <p:cNvSpPr/>
          <p:nvPr/>
        </p:nvSpPr>
        <p:spPr>
          <a:xfrm>
            <a:off x="3445790" y="4953971"/>
            <a:ext cx="1899790" cy="103279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Kárpáti Krisztián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Cserkuti Dániel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Sipos Dávid</a:t>
            </a:r>
            <a:endParaRPr lang="hu-HU" sz="1200" b="1" dirty="0">
              <a:solidFill>
                <a:schemeClr val="tx1"/>
              </a:solidFill>
            </a:endParaRPr>
          </a:p>
          <a:p>
            <a:pPr algn="ctr"/>
            <a:r>
              <a:rPr lang="hu-HU" sz="1200" b="1" dirty="0">
                <a:solidFill>
                  <a:srgbClr val="706F6F"/>
                </a:solidFill>
              </a:rPr>
              <a:t>Rövidtávú villamos energia kereskedelem</a:t>
            </a:r>
            <a:endParaRPr lang="en-US" sz="1200" b="1" dirty="0">
              <a:solidFill>
                <a:srgbClr val="706F6F"/>
              </a:solidFill>
            </a:endParaRP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3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Szélesvásznú</PresentationFormat>
  <Paragraphs>36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Energiabeszerzési Osztály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Energiabeszerzési Osztály </dc:title>
  <dc:creator>Göbl Erik</dc:creator>
  <cp:lastModifiedBy>Göbl Erik</cp:lastModifiedBy>
  <cp:revision>2</cp:revision>
  <dcterms:created xsi:type="dcterms:W3CDTF">2022-11-07T15:21:54Z</dcterms:created>
  <dcterms:modified xsi:type="dcterms:W3CDTF">2022-11-07T15:34:07Z</dcterms:modified>
</cp:coreProperties>
</file>