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933" r:id="rId2"/>
  </p:sldIdLst>
  <p:sldSz cx="12192000" cy="6858000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678460A-FE1F-406A-8A1F-1FA968425F7F}" type="datetimeFigureOut">
              <a:rPr lang="hu-HU" smtClean="0"/>
              <a:t>2022. 11. 07.</a:t>
            </a:fld>
            <a:endParaRPr lang="hu-HU"/>
          </a:p>
        </p:txBody>
      </p:sp>
      <p:sp>
        <p:nvSpPr>
          <p:cNvPr id="4" name="Diakép hely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u-HU"/>
          </a:p>
        </p:txBody>
      </p:sp>
      <p:sp>
        <p:nvSpPr>
          <p:cNvPr id="5" name="Jegyzetek hely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74A1294-BDCF-4382-AECC-186EF7BBCF60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7119024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09EDFC-0785-44FD-95A2-42FA91998ED8}" type="slidenum">
              <a:rPr lang="hu-HU" smtClean="0"/>
              <a:t>1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4575095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50C34697-8E11-2AF0-EAB5-8DBB038BC3F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Alcím 2">
            <a:extLst>
              <a:ext uri="{FF2B5EF4-FFF2-40B4-BE49-F238E27FC236}">
                <a16:creationId xmlns:a16="http://schemas.microsoft.com/office/drawing/2014/main" id="{EA00CCAA-E689-3ED2-2610-7677D933280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u-HU"/>
              <a:t>Kattintson ide az alcím mintájának szerkesztéséhez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B2B223A1-D78E-9528-319A-2EC787C203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B63E48-806C-46BF-AAC0-EFCB0CB1D545}" type="datetimeFigureOut">
              <a:rPr lang="hu-HU" smtClean="0"/>
              <a:t>2022. 11. 07.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C7A16AFF-5A21-F604-C8C2-2B505DAAE6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FBC06D46-FB91-CCB1-EBBC-CAF46B9A96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51C625-017D-4421-8073-95B8BB0AE2D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8005864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C084799D-EF6A-A8B5-E70C-3DDD491B1D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Függőleges szöveg helye 2">
            <a:extLst>
              <a:ext uri="{FF2B5EF4-FFF2-40B4-BE49-F238E27FC236}">
                <a16:creationId xmlns:a16="http://schemas.microsoft.com/office/drawing/2014/main" id="{5A500BFE-96F5-4261-E723-40236C138FC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983894F9-AA86-5E00-E0E4-08B35B1D29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B63E48-806C-46BF-AAC0-EFCB0CB1D545}" type="datetimeFigureOut">
              <a:rPr lang="hu-HU" smtClean="0"/>
              <a:t>2022. 11. 07.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3B7F237D-7AA9-961A-B8BD-A0281092E5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76F543ED-EDF5-E0F4-C451-DBBB200596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51C625-017D-4421-8073-95B8BB0AE2D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8146940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>
            <a:extLst>
              <a:ext uri="{FF2B5EF4-FFF2-40B4-BE49-F238E27FC236}">
                <a16:creationId xmlns:a16="http://schemas.microsoft.com/office/drawing/2014/main" id="{D19D6E77-8A05-172D-830B-64F5A029FD7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Függőleges szöveg helye 2">
            <a:extLst>
              <a:ext uri="{FF2B5EF4-FFF2-40B4-BE49-F238E27FC236}">
                <a16:creationId xmlns:a16="http://schemas.microsoft.com/office/drawing/2014/main" id="{7BC0BE40-FCB2-B904-EB0F-A80823F3C4B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266AE8BF-E308-B86E-C57F-706C71902D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B63E48-806C-46BF-AAC0-EFCB0CB1D545}" type="datetimeFigureOut">
              <a:rPr lang="hu-HU" smtClean="0"/>
              <a:t>2022. 11. 07.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53614275-FA1D-FE36-67E9-E5744A75F3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2E0CCD34-04AF-D35C-1AA0-54222DED0E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51C625-017D-4421-8073-95B8BB0AE2D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09008561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general_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Kép 1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1"/>
            <a:ext cx="12192000" cy="6858000"/>
          </a:xfrm>
          <a:prstGeom prst="rect">
            <a:avLst/>
          </a:prstGeom>
        </p:spPr>
      </p:pic>
      <p:sp>
        <p:nvSpPr>
          <p:cNvPr id="2" name="Cím 1"/>
          <p:cNvSpPr>
            <a:spLocks noGrp="1"/>
          </p:cNvSpPr>
          <p:nvPr>
            <p:ph type="title" hasCustomPrompt="1"/>
          </p:nvPr>
        </p:nvSpPr>
        <p:spPr>
          <a:xfrm>
            <a:off x="1440000" y="684000"/>
            <a:ext cx="9000000" cy="900000"/>
          </a:xfrm>
        </p:spPr>
        <p:txBody>
          <a:bodyPr anchor="t">
            <a:noAutofit/>
          </a:bodyPr>
          <a:lstStyle>
            <a:lvl1pPr>
              <a:lnSpc>
                <a:spcPts val="2800"/>
              </a:lnSpc>
              <a:defRPr sz="2400" b="1">
                <a:solidFill>
                  <a:srgbClr val="ECAC31"/>
                </a:solidFill>
                <a:latin typeface="PF BeauSans Pro" panose="02000500000000020004" pitchFamily="2" charset="0"/>
              </a:defRPr>
            </a:lvl1pPr>
          </a:lstStyle>
          <a:p>
            <a:r>
              <a:rPr lang="hu-HU" dirty="0" err="1"/>
              <a:t>To</a:t>
            </a:r>
            <a:r>
              <a:rPr lang="hu-HU" dirty="0"/>
              <a:t> il </a:t>
            </a:r>
            <a:r>
              <a:rPr lang="hu-HU" dirty="0" err="1"/>
              <a:t>inum</a:t>
            </a:r>
            <a:r>
              <a:rPr lang="hu-HU" dirty="0"/>
              <a:t> </a:t>
            </a:r>
            <a:r>
              <a:rPr lang="hu-HU" dirty="0" err="1"/>
              <a:t>fugit</a:t>
            </a:r>
            <a:r>
              <a:rPr lang="hu-HU" dirty="0"/>
              <a:t> </a:t>
            </a:r>
            <a:r>
              <a:rPr lang="hu-HU" dirty="0" err="1"/>
              <a:t>aut</a:t>
            </a:r>
            <a:r>
              <a:rPr lang="hu-HU" dirty="0"/>
              <a:t> </a:t>
            </a:r>
            <a:r>
              <a:rPr lang="hu-HU" dirty="0" err="1"/>
              <a:t>volorpore</a:t>
            </a:r>
            <a:r>
              <a:rPr lang="hu-HU" dirty="0"/>
              <a:t>, út </a:t>
            </a:r>
            <a:r>
              <a:rPr lang="hu-HU" dirty="0" err="1"/>
              <a:t>lab</a:t>
            </a:r>
            <a:r>
              <a:rPr lang="hu-HU" dirty="0"/>
              <a:t> </a:t>
            </a:r>
            <a:r>
              <a:rPr lang="hu-HU" dirty="0" err="1"/>
              <a:t>in</a:t>
            </a:r>
            <a:r>
              <a:rPr lang="hu-HU" dirty="0"/>
              <a:t> </a:t>
            </a:r>
            <a:r>
              <a:rPr lang="hu-HU" dirty="0" err="1"/>
              <a:t>poriore</a:t>
            </a:r>
            <a:r>
              <a:rPr lang="hu-HU" dirty="0"/>
              <a:t> </a:t>
            </a:r>
            <a:r>
              <a:rPr lang="hu-HU" dirty="0" err="1"/>
              <a:t>qatunvent</a:t>
            </a:r>
            <a:br>
              <a:rPr lang="hu-HU" dirty="0"/>
            </a:br>
            <a:r>
              <a:rPr lang="hu-HU" dirty="0" err="1"/>
              <a:t>aut</a:t>
            </a:r>
            <a:r>
              <a:rPr lang="hu-HU" dirty="0"/>
              <a:t> </a:t>
            </a:r>
            <a:r>
              <a:rPr lang="hu-HU" dirty="0" err="1"/>
              <a:t>liquam</a:t>
            </a:r>
            <a:r>
              <a:rPr lang="hu-HU" dirty="0"/>
              <a:t> am </a:t>
            </a:r>
            <a:r>
              <a:rPr lang="hu-HU" dirty="0" err="1"/>
              <a:t>id</a:t>
            </a:r>
            <a:r>
              <a:rPr lang="hu-HU" dirty="0"/>
              <a:t> </a:t>
            </a:r>
            <a:r>
              <a:rPr lang="hu-HU" dirty="0" err="1"/>
              <a:t>moluotatur</a:t>
            </a:r>
            <a:r>
              <a:rPr lang="hu-HU" dirty="0"/>
              <a:t> </a:t>
            </a:r>
            <a:r>
              <a:rPr lang="hu-HU" dirty="0" err="1"/>
              <a:t>simpore</a:t>
            </a:r>
            <a:r>
              <a:rPr lang="hu-HU" dirty="0"/>
              <a:t> </a:t>
            </a:r>
            <a:r>
              <a:rPr lang="hu-HU" dirty="0" err="1"/>
              <a:t>volore</a:t>
            </a:r>
            <a:r>
              <a:rPr lang="hu-HU" dirty="0"/>
              <a:t> </a:t>
            </a:r>
            <a:r>
              <a:rPr lang="hu-HU" dirty="0" err="1"/>
              <a:t>eum</a:t>
            </a:r>
            <a:r>
              <a:rPr lang="hu-HU" dirty="0"/>
              <a:t> fuga. 1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 hasCustomPrompt="1"/>
          </p:nvPr>
        </p:nvSpPr>
        <p:spPr>
          <a:xfrm>
            <a:off x="1440000" y="1656000"/>
            <a:ext cx="9000000" cy="3960000"/>
          </a:xfrm>
        </p:spPr>
        <p:txBody>
          <a:bodyPr>
            <a:noAutofit/>
          </a:bodyPr>
          <a:lstStyle>
            <a:lvl1pPr marL="0" indent="0">
              <a:lnSpc>
                <a:spcPts val="2200"/>
              </a:lnSpc>
              <a:spcBef>
                <a:spcPts val="2200"/>
              </a:spcBef>
              <a:buNone/>
              <a:defRPr sz="1800" baseline="0">
                <a:solidFill>
                  <a:srgbClr val="706F6F"/>
                </a:solidFill>
                <a:latin typeface="PF BeauSans Pro" panose="02000500000000020004" pitchFamily="2" charset="0"/>
              </a:defRPr>
            </a:lvl1pPr>
            <a:lvl2pPr marL="0" indent="0">
              <a:lnSpc>
                <a:spcPts val="2200"/>
              </a:lnSpc>
              <a:spcBef>
                <a:spcPts val="2200"/>
              </a:spcBef>
              <a:buNone/>
              <a:defRPr sz="1600">
                <a:solidFill>
                  <a:srgbClr val="706F6F"/>
                </a:solidFill>
                <a:latin typeface="PF BeauSans Pro" panose="02000500000000020004" pitchFamily="2" charset="0"/>
              </a:defRPr>
            </a:lvl2pPr>
          </a:lstStyle>
          <a:p>
            <a:pPr lvl="0"/>
            <a:r>
              <a:rPr lang="hu-HU" dirty="0" err="1"/>
              <a:t>To</a:t>
            </a:r>
            <a:r>
              <a:rPr lang="hu-HU" dirty="0"/>
              <a:t> il </a:t>
            </a:r>
            <a:r>
              <a:rPr lang="hu-HU" dirty="0" err="1"/>
              <a:t>inum</a:t>
            </a:r>
            <a:r>
              <a:rPr lang="hu-HU" dirty="0"/>
              <a:t> </a:t>
            </a:r>
            <a:r>
              <a:rPr lang="hu-HU" dirty="0" err="1"/>
              <a:t>fugit</a:t>
            </a:r>
            <a:r>
              <a:rPr lang="hu-HU" dirty="0"/>
              <a:t> </a:t>
            </a:r>
            <a:r>
              <a:rPr lang="hu-HU" dirty="0" err="1"/>
              <a:t>aut</a:t>
            </a:r>
            <a:r>
              <a:rPr lang="hu-HU" dirty="0"/>
              <a:t> </a:t>
            </a:r>
            <a:r>
              <a:rPr lang="hu-HU" dirty="0" err="1"/>
              <a:t>volorpore</a:t>
            </a:r>
            <a:r>
              <a:rPr lang="hu-HU" dirty="0"/>
              <a:t>, </a:t>
            </a:r>
            <a:r>
              <a:rPr lang="hu-HU" dirty="0" err="1"/>
              <a:t>ut</a:t>
            </a:r>
            <a:r>
              <a:rPr lang="hu-HU" dirty="0"/>
              <a:t> </a:t>
            </a:r>
            <a:r>
              <a:rPr lang="hu-HU" dirty="0" err="1"/>
              <a:t>lab</a:t>
            </a:r>
            <a:r>
              <a:rPr lang="hu-HU" dirty="0"/>
              <a:t> </a:t>
            </a:r>
            <a:r>
              <a:rPr lang="hu-HU" dirty="0" err="1"/>
              <a:t>in</a:t>
            </a:r>
            <a:r>
              <a:rPr lang="hu-HU" dirty="0"/>
              <a:t> </a:t>
            </a:r>
            <a:r>
              <a:rPr lang="hu-HU" dirty="0" err="1"/>
              <a:t>poriore</a:t>
            </a:r>
            <a:r>
              <a:rPr lang="hu-HU" dirty="0"/>
              <a:t> </a:t>
            </a:r>
            <a:r>
              <a:rPr lang="hu-HU" dirty="0" err="1"/>
              <a:t>rrovid</a:t>
            </a:r>
            <a:r>
              <a:rPr lang="hu-HU" dirty="0"/>
              <a:t> </a:t>
            </a:r>
            <a:r>
              <a:rPr lang="hu-HU" dirty="0" err="1"/>
              <a:t>quist</a:t>
            </a:r>
            <a:r>
              <a:rPr lang="hu-HU" dirty="0"/>
              <a:t> </a:t>
            </a:r>
            <a:r>
              <a:rPr lang="hu-HU" dirty="0" err="1"/>
              <a:t>ium</a:t>
            </a:r>
            <a:r>
              <a:rPr lang="hu-HU" dirty="0"/>
              <a:t> </a:t>
            </a:r>
            <a:r>
              <a:rPr lang="hu-HU" dirty="0" err="1"/>
              <a:t>autem</a:t>
            </a:r>
            <a:r>
              <a:rPr lang="hu-HU" dirty="0"/>
              <a:t> </a:t>
            </a:r>
            <a:r>
              <a:rPr lang="hu-HU" dirty="0" err="1"/>
              <a:t>quatinvent</a:t>
            </a:r>
            <a:r>
              <a:rPr lang="hu-HU" dirty="0"/>
              <a:t> </a:t>
            </a:r>
            <a:r>
              <a:rPr lang="hu-HU" dirty="0" err="1"/>
              <a:t>aut</a:t>
            </a:r>
            <a:r>
              <a:rPr lang="hu-HU" dirty="0"/>
              <a:t> </a:t>
            </a:r>
            <a:r>
              <a:rPr lang="hu-HU" dirty="0" err="1"/>
              <a:t>liq-uam</a:t>
            </a:r>
            <a:r>
              <a:rPr lang="hu-HU" dirty="0"/>
              <a:t> am </a:t>
            </a:r>
            <a:r>
              <a:rPr lang="hu-HU" dirty="0" err="1"/>
              <a:t>id</a:t>
            </a:r>
            <a:r>
              <a:rPr lang="hu-HU" dirty="0"/>
              <a:t> </a:t>
            </a:r>
            <a:r>
              <a:rPr lang="hu-HU" dirty="0" err="1"/>
              <a:t>moluptatur</a:t>
            </a:r>
            <a:r>
              <a:rPr lang="hu-HU" dirty="0"/>
              <a:t> </a:t>
            </a:r>
            <a:r>
              <a:rPr lang="hu-HU" dirty="0" err="1"/>
              <a:t>simpore</a:t>
            </a:r>
            <a:r>
              <a:rPr lang="hu-HU" dirty="0"/>
              <a:t> </a:t>
            </a:r>
            <a:r>
              <a:rPr lang="hu-HU" dirty="0" err="1"/>
              <a:t>volore</a:t>
            </a:r>
            <a:r>
              <a:rPr lang="hu-HU" dirty="0"/>
              <a:t> </a:t>
            </a:r>
            <a:r>
              <a:rPr lang="hu-HU" dirty="0" err="1"/>
              <a:t>eum</a:t>
            </a:r>
            <a:r>
              <a:rPr lang="hu-HU" dirty="0"/>
              <a:t> fuga. </a:t>
            </a:r>
            <a:r>
              <a:rPr lang="hu-HU" dirty="0" err="1"/>
              <a:t>Facerum</a:t>
            </a:r>
            <a:r>
              <a:rPr lang="hu-HU" dirty="0"/>
              <a:t> </a:t>
            </a:r>
            <a:r>
              <a:rPr lang="hu-HU" dirty="0" err="1"/>
              <a:t>intemol</a:t>
            </a:r>
            <a:r>
              <a:rPr lang="hu-HU" dirty="0"/>
              <a:t> </a:t>
            </a:r>
            <a:r>
              <a:rPr lang="hu-HU" dirty="0" err="1"/>
              <a:t>uptasped</a:t>
            </a:r>
            <a:r>
              <a:rPr lang="hu-HU" dirty="0"/>
              <a:t> </a:t>
            </a:r>
            <a:r>
              <a:rPr lang="hu-HU" dirty="0" err="1"/>
              <a:t>quias</a:t>
            </a:r>
            <a:r>
              <a:rPr lang="hu-HU" dirty="0"/>
              <a:t> </a:t>
            </a:r>
            <a:r>
              <a:rPr lang="hu-HU" dirty="0" err="1"/>
              <a:t>ut</a:t>
            </a:r>
            <a:r>
              <a:rPr lang="hu-HU" dirty="0"/>
              <a:t> </a:t>
            </a:r>
            <a:r>
              <a:rPr lang="hu-HU" dirty="0" err="1"/>
              <a:t>rent-ias</a:t>
            </a:r>
            <a:r>
              <a:rPr lang="hu-HU" dirty="0"/>
              <a:t> </a:t>
            </a:r>
            <a:r>
              <a:rPr lang="hu-HU" dirty="0" err="1"/>
              <a:t>sinihitaquo</a:t>
            </a:r>
            <a:r>
              <a:rPr lang="hu-HU" dirty="0"/>
              <a:t> </a:t>
            </a:r>
            <a:r>
              <a:rPr lang="hu-HU" dirty="0" err="1"/>
              <a:t>erum</a:t>
            </a:r>
            <a:r>
              <a:rPr lang="hu-HU" dirty="0"/>
              <a:t> fuga. Est, </a:t>
            </a:r>
            <a:r>
              <a:rPr lang="hu-HU" dirty="0" err="1"/>
              <a:t>venditio</a:t>
            </a:r>
            <a:r>
              <a:rPr lang="hu-HU" dirty="0"/>
              <a:t>. </a:t>
            </a:r>
            <a:r>
              <a:rPr lang="hu-HU" dirty="0" err="1"/>
              <a:t>Num</a:t>
            </a:r>
            <a:r>
              <a:rPr lang="hu-HU" dirty="0"/>
              <a:t> </a:t>
            </a:r>
            <a:r>
              <a:rPr lang="hu-HU" dirty="0" err="1"/>
              <a:t>assum</a:t>
            </a:r>
            <a:r>
              <a:rPr lang="hu-HU" dirty="0"/>
              <a:t> fuga. </a:t>
            </a:r>
            <a:r>
              <a:rPr lang="hu-HU" dirty="0" err="1"/>
              <a:t>Otatur</a:t>
            </a:r>
            <a:r>
              <a:rPr lang="hu-HU" dirty="0"/>
              <a:t> sin </a:t>
            </a:r>
            <a:r>
              <a:rPr lang="hu-HU" dirty="0" err="1"/>
              <a:t>exernatem</a:t>
            </a:r>
            <a:r>
              <a:rPr lang="hu-HU" dirty="0"/>
              <a:t> </a:t>
            </a:r>
            <a:r>
              <a:rPr lang="hu-HU" dirty="0" err="1"/>
              <a:t>in</a:t>
            </a:r>
            <a:r>
              <a:rPr lang="hu-HU" dirty="0"/>
              <a:t> et </a:t>
            </a:r>
            <a:r>
              <a:rPr lang="hu-HU" dirty="0" err="1"/>
              <a:t>at</a:t>
            </a:r>
            <a:r>
              <a:rPr lang="hu-HU" dirty="0"/>
              <a:t>.</a:t>
            </a:r>
          </a:p>
          <a:p>
            <a:pPr lvl="1"/>
            <a:r>
              <a:rPr lang="hu-HU" dirty="0" err="1"/>
              <a:t>Totas</a:t>
            </a:r>
            <a:r>
              <a:rPr lang="hu-HU" dirty="0"/>
              <a:t> </a:t>
            </a:r>
            <a:r>
              <a:rPr lang="hu-HU" dirty="0" err="1"/>
              <a:t>aris</a:t>
            </a:r>
            <a:r>
              <a:rPr lang="hu-HU" dirty="0"/>
              <a:t> </a:t>
            </a:r>
            <a:r>
              <a:rPr lang="hu-HU" dirty="0" err="1"/>
              <a:t>nonest</a:t>
            </a:r>
            <a:r>
              <a:rPr lang="hu-HU" dirty="0"/>
              <a:t>, sum </a:t>
            </a:r>
            <a:r>
              <a:rPr lang="hu-HU" dirty="0" err="1"/>
              <a:t>adi</a:t>
            </a:r>
            <a:r>
              <a:rPr lang="hu-HU" dirty="0"/>
              <a:t> </a:t>
            </a:r>
            <a:r>
              <a:rPr lang="hu-HU" dirty="0" err="1"/>
              <a:t>dolore</a:t>
            </a:r>
            <a:r>
              <a:rPr lang="hu-HU" dirty="0"/>
              <a:t>, </a:t>
            </a:r>
            <a:r>
              <a:rPr lang="hu-HU" dirty="0" err="1"/>
              <a:t>venti</a:t>
            </a:r>
            <a:r>
              <a:rPr lang="hu-HU" dirty="0"/>
              <a:t> </a:t>
            </a:r>
            <a:r>
              <a:rPr lang="hu-HU" dirty="0" err="1"/>
              <a:t>dolorume</a:t>
            </a:r>
            <a:r>
              <a:rPr lang="hu-HU" dirty="0"/>
              <a:t> re, </a:t>
            </a:r>
            <a:r>
              <a:rPr lang="hu-HU" dirty="0" err="1"/>
              <a:t>acest</a:t>
            </a:r>
            <a:r>
              <a:rPr lang="hu-HU" dirty="0"/>
              <a:t>, </a:t>
            </a:r>
            <a:r>
              <a:rPr lang="hu-HU" dirty="0" err="1"/>
              <a:t>cus</a:t>
            </a:r>
            <a:r>
              <a:rPr lang="hu-HU" dirty="0"/>
              <a:t> </a:t>
            </a:r>
            <a:r>
              <a:rPr lang="hu-HU" dirty="0" err="1"/>
              <a:t>moluptatatia</a:t>
            </a:r>
            <a:r>
              <a:rPr lang="hu-HU" dirty="0"/>
              <a:t> </a:t>
            </a:r>
            <a:r>
              <a:rPr lang="hu-HU" dirty="0" err="1"/>
              <a:t>doluptas</a:t>
            </a:r>
            <a:r>
              <a:rPr lang="hu-HU" dirty="0"/>
              <a:t> et, </a:t>
            </a:r>
            <a:r>
              <a:rPr lang="hu-HU" dirty="0" err="1"/>
              <a:t>odi</a:t>
            </a:r>
            <a:r>
              <a:rPr lang="hu-HU" dirty="0"/>
              <a:t> </a:t>
            </a:r>
            <a:r>
              <a:rPr lang="hu-HU" dirty="0" err="1"/>
              <a:t>quae</a:t>
            </a:r>
            <a:r>
              <a:rPr lang="hu-HU" dirty="0"/>
              <a:t> </a:t>
            </a:r>
            <a:r>
              <a:rPr lang="hu-HU" dirty="0" err="1"/>
              <a:t>sinctiusam</a:t>
            </a:r>
            <a:r>
              <a:rPr lang="hu-HU" dirty="0"/>
              <a:t> </a:t>
            </a:r>
            <a:r>
              <a:rPr lang="hu-HU" dirty="0" err="1"/>
              <a:t>que</a:t>
            </a:r>
            <a:r>
              <a:rPr lang="hu-HU" dirty="0"/>
              <a:t> </a:t>
            </a:r>
            <a:r>
              <a:rPr lang="hu-HU" dirty="0" err="1"/>
              <a:t>disime</a:t>
            </a:r>
            <a:r>
              <a:rPr lang="hu-HU" dirty="0"/>
              <a:t> </a:t>
            </a:r>
            <a:r>
              <a:rPr lang="hu-HU" dirty="0" err="1"/>
              <a:t>volupitiur</a:t>
            </a:r>
            <a:r>
              <a:rPr lang="hu-HU" dirty="0"/>
              <a:t> </a:t>
            </a:r>
            <a:r>
              <a:rPr lang="hu-HU" dirty="0" err="1"/>
              <a:t>as</a:t>
            </a:r>
            <a:r>
              <a:rPr lang="hu-HU" dirty="0"/>
              <a:t> mi, </a:t>
            </a:r>
            <a:r>
              <a:rPr lang="hu-HU" dirty="0" err="1"/>
              <a:t>si</a:t>
            </a:r>
            <a:r>
              <a:rPr lang="hu-HU" dirty="0"/>
              <a:t> </a:t>
            </a:r>
            <a:r>
              <a:rPr lang="hu-HU" dirty="0" err="1"/>
              <a:t>seque</a:t>
            </a:r>
            <a:r>
              <a:rPr lang="hu-HU" dirty="0"/>
              <a:t> </a:t>
            </a:r>
            <a:r>
              <a:rPr lang="hu-HU" dirty="0" err="1"/>
              <a:t>mo</a:t>
            </a:r>
            <a:r>
              <a:rPr lang="hu-HU" dirty="0"/>
              <a:t> </a:t>
            </a:r>
            <a:r>
              <a:rPr lang="hu-HU" dirty="0" err="1"/>
              <a:t>vendel</a:t>
            </a:r>
            <a:r>
              <a:rPr lang="hu-HU" dirty="0"/>
              <a:t> </a:t>
            </a:r>
            <a:r>
              <a:rPr lang="hu-HU" dirty="0" err="1"/>
              <a:t>imagnis</a:t>
            </a:r>
            <a:r>
              <a:rPr lang="hu-HU" dirty="0"/>
              <a:t> </a:t>
            </a:r>
            <a:r>
              <a:rPr lang="hu-HU" dirty="0" err="1"/>
              <a:t>enestias</a:t>
            </a:r>
            <a:r>
              <a:rPr lang="hu-HU" dirty="0"/>
              <a:t> </a:t>
            </a:r>
            <a:r>
              <a:rPr lang="hu-HU" dirty="0" err="1"/>
              <a:t>escimint</a:t>
            </a:r>
            <a:r>
              <a:rPr lang="hu-HU" dirty="0"/>
              <a:t> </a:t>
            </a:r>
            <a:r>
              <a:rPr lang="hu-HU" dirty="0" err="1"/>
              <a:t>vollit</a:t>
            </a:r>
            <a:r>
              <a:rPr lang="hu-HU" dirty="0"/>
              <a:t> </a:t>
            </a:r>
            <a:r>
              <a:rPr lang="hu-HU" dirty="0" err="1"/>
              <a:t>ute</a:t>
            </a:r>
            <a:r>
              <a:rPr lang="hu-HU" dirty="0"/>
              <a:t> </a:t>
            </a:r>
            <a:r>
              <a:rPr lang="hu-HU" dirty="0" err="1"/>
              <a:t>maximporibus</a:t>
            </a:r>
            <a:r>
              <a:rPr lang="hu-HU" dirty="0"/>
              <a:t> </a:t>
            </a:r>
            <a:r>
              <a:rPr lang="hu-HU" dirty="0" err="1"/>
              <a:t>evenet</a:t>
            </a:r>
            <a:r>
              <a:rPr lang="hu-HU" dirty="0"/>
              <a:t> </a:t>
            </a:r>
            <a:r>
              <a:rPr lang="hu-HU" dirty="0" err="1"/>
              <a:t>imus</a:t>
            </a:r>
            <a:r>
              <a:rPr lang="hu-HU" dirty="0"/>
              <a:t>, </a:t>
            </a:r>
            <a:r>
              <a:rPr lang="hu-HU" dirty="0" err="1"/>
              <a:t>ut</a:t>
            </a:r>
            <a:r>
              <a:rPr lang="hu-HU" dirty="0"/>
              <a:t> </a:t>
            </a:r>
            <a:r>
              <a:rPr lang="hu-HU" dirty="0" err="1"/>
              <a:t>fugiatior</a:t>
            </a:r>
            <a:r>
              <a:rPr lang="hu-HU" dirty="0"/>
              <a:t> </a:t>
            </a:r>
            <a:r>
              <a:rPr lang="hu-HU" dirty="0" err="1"/>
              <a:t>repedis</a:t>
            </a:r>
            <a:r>
              <a:rPr lang="hu-HU" dirty="0"/>
              <a:t> </a:t>
            </a:r>
            <a:r>
              <a:rPr lang="hu-HU" dirty="0" err="1"/>
              <a:t>cimolorum</a:t>
            </a:r>
            <a:r>
              <a:rPr lang="hu-HU" dirty="0"/>
              <a:t> </a:t>
            </a:r>
            <a:r>
              <a:rPr lang="hu-HU" dirty="0" err="1"/>
              <a:t>ilis</a:t>
            </a:r>
            <a:r>
              <a:rPr lang="hu-HU" dirty="0"/>
              <a:t> </a:t>
            </a:r>
            <a:r>
              <a:rPr lang="hu-HU" dirty="0" err="1"/>
              <a:t>doluptae</a:t>
            </a:r>
            <a:r>
              <a:rPr lang="hu-HU" dirty="0"/>
              <a:t> </a:t>
            </a:r>
            <a:r>
              <a:rPr lang="hu-HU" dirty="0" err="1"/>
              <a:t>que</a:t>
            </a:r>
            <a:r>
              <a:rPr lang="hu-HU" dirty="0"/>
              <a:t> ad </a:t>
            </a:r>
            <a:r>
              <a:rPr lang="hu-HU" dirty="0" err="1"/>
              <a:t>molorep</a:t>
            </a:r>
            <a:r>
              <a:rPr lang="hu-HU" dirty="0"/>
              <a:t> </a:t>
            </a:r>
            <a:r>
              <a:rPr lang="hu-HU" dirty="0" err="1"/>
              <a:t>taturist</a:t>
            </a:r>
            <a:r>
              <a:rPr lang="hu-HU" dirty="0"/>
              <a:t> </a:t>
            </a:r>
            <a:r>
              <a:rPr lang="hu-HU" dirty="0" err="1"/>
              <a:t>aute</a:t>
            </a:r>
            <a:r>
              <a:rPr lang="hu-HU" dirty="0"/>
              <a:t> </a:t>
            </a:r>
            <a:r>
              <a:rPr lang="hu-HU" dirty="0" err="1"/>
              <a:t>vit</a:t>
            </a:r>
            <a:r>
              <a:rPr lang="hu-HU" dirty="0"/>
              <a:t>, </a:t>
            </a:r>
            <a:r>
              <a:rPr lang="hu-HU" dirty="0" err="1"/>
              <a:t>ut</a:t>
            </a:r>
            <a:r>
              <a:rPr lang="hu-HU" dirty="0"/>
              <a:t> </a:t>
            </a:r>
            <a:r>
              <a:rPr lang="hu-HU" dirty="0" err="1"/>
              <a:t>at</a:t>
            </a:r>
            <a:r>
              <a:rPr lang="hu-HU" dirty="0"/>
              <a:t>. </a:t>
            </a:r>
            <a:r>
              <a:rPr lang="hu-HU" dirty="0" err="1"/>
              <a:t>Hilibus</a:t>
            </a:r>
            <a:r>
              <a:rPr lang="hu-HU" dirty="0"/>
              <a:t> </a:t>
            </a:r>
            <a:r>
              <a:rPr lang="hu-HU" dirty="0" err="1"/>
              <a:t>eriorecatum</a:t>
            </a:r>
            <a:r>
              <a:rPr lang="hu-HU" dirty="0"/>
              <a:t> </a:t>
            </a:r>
            <a:r>
              <a:rPr lang="hu-HU" dirty="0" err="1"/>
              <a:t>eum</a:t>
            </a:r>
            <a:r>
              <a:rPr lang="hu-HU" dirty="0"/>
              <a:t> </a:t>
            </a:r>
            <a:r>
              <a:rPr lang="hu-HU" dirty="0" err="1"/>
              <a:t>aut</a:t>
            </a:r>
            <a:r>
              <a:rPr lang="hu-HU" dirty="0"/>
              <a:t> </a:t>
            </a:r>
            <a:r>
              <a:rPr lang="hu-HU" dirty="0" err="1"/>
              <a:t>erorisimint</a:t>
            </a:r>
            <a:r>
              <a:rPr lang="hu-HU" dirty="0"/>
              <a:t> </a:t>
            </a:r>
            <a:r>
              <a:rPr lang="hu-HU" dirty="0" err="1"/>
              <a:t>quia</a:t>
            </a:r>
            <a:r>
              <a:rPr lang="hu-HU" dirty="0"/>
              <a:t> </a:t>
            </a:r>
            <a:r>
              <a:rPr lang="hu-HU" dirty="0" err="1"/>
              <a:t>pediti</a:t>
            </a:r>
            <a:r>
              <a:rPr lang="hu-HU" dirty="0"/>
              <a:t> </a:t>
            </a:r>
            <a:r>
              <a:rPr lang="hu-HU" dirty="0" err="1"/>
              <a:t>doloreiciis</a:t>
            </a:r>
            <a:r>
              <a:rPr lang="hu-HU" dirty="0"/>
              <a:t> </a:t>
            </a:r>
            <a:r>
              <a:rPr lang="hu-HU" dirty="0" err="1"/>
              <a:t>pra</a:t>
            </a:r>
            <a:r>
              <a:rPr lang="hu-HU" dirty="0"/>
              <a:t> </a:t>
            </a:r>
            <a:r>
              <a:rPr lang="hu-HU" dirty="0" err="1"/>
              <a:t>dolorum</a:t>
            </a:r>
            <a:r>
              <a:rPr lang="hu-HU" dirty="0"/>
              <a:t> </a:t>
            </a:r>
            <a:r>
              <a:rPr lang="hu-HU" dirty="0" err="1"/>
              <a:t>que</a:t>
            </a:r>
            <a:r>
              <a:rPr lang="hu-HU" dirty="0"/>
              <a:t> </a:t>
            </a:r>
            <a:r>
              <a:rPr lang="hu-HU" dirty="0" err="1"/>
              <a:t>praturibus</a:t>
            </a:r>
            <a:r>
              <a:rPr lang="hu-HU" dirty="0"/>
              <a:t> </a:t>
            </a:r>
            <a:r>
              <a:rPr lang="hu-HU" dirty="0" err="1"/>
              <a:t>doluptius</a:t>
            </a:r>
            <a:r>
              <a:rPr lang="hu-HU" dirty="0"/>
              <a:t> </a:t>
            </a:r>
            <a:r>
              <a:rPr lang="hu-HU" dirty="0" err="1"/>
              <a:t>volum</a:t>
            </a:r>
            <a:r>
              <a:rPr lang="hu-HU" dirty="0"/>
              <a:t> </a:t>
            </a:r>
            <a:r>
              <a:rPr lang="hu-HU" dirty="0" err="1"/>
              <a:t>elecaturio</a:t>
            </a:r>
            <a:r>
              <a:rPr lang="hu-HU" dirty="0"/>
              <a:t>. </a:t>
            </a:r>
            <a:r>
              <a:rPr lang="hu-HU" dirty="0" err="1"/>
              <a:t>At</a:t>
            </a:r>
            <a:r>
              <a:rPr lang="hu-HU" dirty="0"/>
              <a:t> </a:t>
            </a:r>
            <a:r>
              <a:rPr lang="hu-HU" dirty="0" err="1"/>
              <a:t>mo</a:t>
            </a:r>
            <a:r>
              <a:rPr lang="hu-HU" dirty="0"/>
              <a:t> </a:t>
            </a:r>
            <a:r>
              <a:rPr lang="hu-HU" dirty="0" err="1"/>
              <a:t>beruptas</a:t>
            </a:r>
            <a:r>
              <a:rPr lang="hu-HU" dirty="0"/>
              <a:t> </a:t>
            </a:r>
            <a:r>
              <a:rPr lang="hu-HU" dirty="0" err="1"/>
              <a:t>eici</a:t>
            </a:r>
            <a:r>
              <a:rPr lang="hu-HU" dirty="0"/>
              <a:t> </a:t>
            </a:r>
            <a:r>
              <a:rPr lang="hu-HU" dirty="0" err="1"/>
              <a:t>omnis</a:t>
            </a:r>
            <a:r>
              <a:rPr lang="hu-HU" dirty="0"/>
              <a:t> </a:t>
            </a:r>
            <a:r>
              <a:rPr lang="hu-HU" dirty="0" err="1"/>
              <a:t>dolorer</a:t>
            </a:r>
            <a:r>
              <a:rPr lang="hu-HU" dirty="0"/>
              <a:t> </a:t>
            </a:r>
            <a:r>
              <a:rPr lang="hu-HU" dirty="0" err="1"/>
              <a:t>chitatiunt</a:t>
            </a:r>
            <a:r>
              <a:rPr lang="hu-HU" dirty="0"/>
              <a:t> </a:t>
            </a:r>
            <a:r>
              <a:rPr lang="hu-HU" dirty="0" err="1"/>
              <a:t>ommolo</a:t>
            </a:r>
            <a:r>
              <a:rPr lang="hu-HU" dirty="0"/>
              <a:t> </a:t>
            </a:r>
            <a:r>
              <a:rPr lang="hu-HU" dirty="0" err="1"/>
              <a:t>tet</a:t>
            </a:r>
            <a:r>
              <a:rPr lang="hu-HU" dirty="0"/>
              <a:t> </a:t>
            </a:r>
            <a:r>
              <a:rPr lang="hu-HU" dirty="0" err="1"/>
              <a:t>asit</a:t>
            </a:r>
            <a:r>
              <a:rPr lang="hu-HU" dirty="0"/>
              <a:t> </a:t>
            </a:r>
            <a:r>
              <a:rPr lang="hu-HU" dirty="0" err="1"/>
              <a:t>facerch</a:t>
            </a:r>
            <a:r>
              <a:rPr lang="hu-HU" dirty="0"/>
              <a:t> </a:t>
            </a:r>
            <a:r>
              <a:rPr lang="hu-HU" dirty="0" err="1"/>
              <a:t>ictorit</a:t>
            </a:r>
            <a:r>
              <a:rPr lang="hu-HU" dirty="0"/>
              <a:t> </a:t>
            </a:r>
            <a:r>
              <a:rPr lang="hu-HU" dirty="0" err="1"/>
              <a:t>volorume</a:t>
            </a:r>
            <a:r>
              <a:rPr lang="hu-HU" dirty="0"/>
              <a:t> </a:t>
            </a:r>
            <a:r>
              <a:rPr lang="hu-HU" dirty="0" err="1"/>
              <a:t>ea</a:t>
            </a:r>
            <a:r>
              <a:rPr lang="hu-HU" dirty="0"/>
              <a:t> </a:t>
            </a:r>
            <a:r>
              <a:rPr lang="hu-HU" dirty="0" err="1"/>
              <a:t>vernat</a:t>
            </a:r>
            <a:r>
              <a:rPr lang="hu-HU" dirty="0"/>
              <a:t> </a:t>
            </a:r>
            <a:r>
              <a:rPr lang="hu-HU"/>
              <a:t>la vero.</a:t>
            </a:r>
            <a:endParaRPr lang="hu-HU" dirty="0"/>
          </a:p>
          <a:p>
            <a:pPr lvl="1"/>
            <a:r>
              <a:rPr lang="hu-HU" dirty="0" err="1"/>
              <a:t>Uptum</a:t>
            </a:r>
            <a:r>
              <a:rPr lang="hu-HU" dirty="0"/>
              <a:t> </a:t>
            </a:r>
            <a:r>
              <a:rPr lang="hu-HU" dirty="0" err="1"/>
              <a:t>iduciundam</a:t>
            </a:r>
            <a:r>
              <a:rPr lang="hu-HU" dirty="0"/>
              <a:t> </a:t>
            </a:r>
            <a:r>
              <a:rPr lang="hu-HU" dirty="0" err="1"/>
              <a:t>quam</a:t>
            </a:r>
            <a:r>
              <a:rPr lang="hu-HU" dirty="0"/>
              <a:t>, </a:t>
            </a:r>
            <a:r>
              <a:rPr lang="hu-HU" dirty="0" err="1"/>
              <a:t>inumquas</a:t>
            </a:r>
            <a:r>
              <a:rPr lang="hu-HU" dirty="0"/>
              <a:t> </a:t>
            </a:r>
            <a:r>
              <a:rPr lang="hu-HU" dirty="0" err="1"/>
              <a:t>etur</a:t>
            </a:r>
            <a:r>
              <a:rPr lang="hu-HU" dirty="0"/>
              <a:t>, </a:t>
            </a:r>
            <a:r>
              <a:rPr lang="hu-HU" dirty="0" err="1"/>
              <a:t>odipsam</a:t>
            </a:r>
            <a:r>
              <a:rPr lang="hu-HU" dirty="0"/>
              <a:t> </a:t>
            </a:r>
            <a:r>
              <a:rPr lang="hu-HU" dirty="0" err="1"/>
              <a:t>rectentus</a:t>
            </a:r>
            <a:r>
              <a:rPr lang="hu-HU" dirty="0"/>
              <a:t>, </a:t>
            </a:r>
            <a:r>
              <a:rPr lang="hu-HU" dirty="0" err="1"/>
              <a:t>nim</a:t>
            </a:r>
            <a:r>
              <a:rPr lang="hu-HU" dirty="0"/>
              <a:t> </a:t>
            </a:r>
            <a:r>
              <a:rPr lang="hu-HU" dirty="0" err="1"/>
              <a:t>venia</a:t>
            </a:r>
            <a:r>
              <a:rPr lang="hu-HU" dirty="0"/>
              <a:t> </a:t>
            </a:r>
            <a:r>
              <a:rPr lang="hu-HU" dirty="0" err="1"/>
              <a:t>sequis</a:t>
            </a:r>
            <a:r>
              <a:rPr lang="hu-HU" dirty="0"/>
              <a:t> </a:t>
            </a:r>
            <a:r>
              <a:rPr lang="hu-HU" dirty="0" err="1"/>
              <a:t>velestiasi</a:t>
            </a:r>
            <a:r>
              <a:rPr lang="hu-HU" dirty="0"/>
              <a:t> </a:t>
            </a:r>
            <a:r>
              <a:rPr lang="hu-HU" dirty="0" err="1"/>
              <a:t>quam</a:t>
            </a:r>
            <a:r>
              <a:rPr lang="hu-HU" dirty="0"/>
              <a:t>, </a:t>
            </a:r>
            <a:r>
              <a:rPr lang="hu-HU" dirty="0" err="1"/>
              <a:t>corestis</a:t>
            </a:r>
            <a:r>
              <a:rPr lang="hu-HU" dirty="0"/>
              <a:t> </a:t>
            </a:r>
            <a:r>
              <a:rPr lang="hu-HU" dirty="0" err="1"/>
              <a:t>sam</a:t>
            </a:r>
            <a:r>
              <a:rPr lang="hu-HU" dirty="0"/>
              <a:t> </a:t>
            </a:r>
            <a:r>
              <a:rPr lang="hu-HU" dirty="0" err="1"/>
              <a:t>exeri</a:t>
            </a:r>
            <a:r>
              <a:rPr lang="hu-HU" dirty="0"/>
              <a:t> </a:t>
            </a:r>
            <a:r>
              <a:rPr lang="hu-HU" dirty="0" err="1"/>
              <a:t>doluptio</a:t>
            </a:r>
            <a:r>
              <a:rPr lang="hu-HU" dirty="0"/>
              <a:t> </a:t>
            </a:r>
            <a:r>
              <a:rPr lang="hu-HU" dirty="0" err="1"/>
              <a:t>volendis</a:t>
            </a:r>
            <a:r>
              <a:rPr lang="hu-HU" dirty="0"/>
              <a:t> </a:t>
            </a:r>
            <a:r>
              <a:rPr lang="hu-HU" dirty="0" err="1"/>
              <a:t>etur</a:t>
            </a:r>
            <a:r>
              <a:rPr lang="hu-HU" dirty="0"/>
              <a:t> </a:t>
            </a:r>
            <a:r>
              <a:rPr lang="hu-HU" dirty="0" err="1"/>
              <a:t>aditiae</a:t>
            </a:r>
            <a:r>
              <a:rPr lang="hu-HU" dirty="0"/>
              <a:t> </a:t>
            </a:r>
            <a:r>
              <a:rPr lang="hu-HU" dirty="0" err="1"/>
              <a:t>dolupta</a:t>
            </a:r>
            <a:r>
              <a:rPr lang="hu-HU" dirty="0"/>
              <a:t> </a:t>
            </a:r>
            <a:r>
              <a:rPr lang="hu-HU" dirty="0" err="1"/>
              <a:t>velliquam</a:t>
            </a:r>
            <a:r>
              <a:rPr lang="hu-HU" dirty="0"/>
              <a:t>, </a:t>
            </a:r>
            <a:r>
              <a:rPr lang="hu-HU" dirty="0" err="1"/>
              <a:t>apis</a:t>
            </a:r>
            <a:r>
              <a:rPr lang="hu-HU" dirty="0"/>
              <a:t> </a:t>
            </a:r>
            <a:r>
              <a:rPr lang="hu-HU" dirty="0" err="1"/>
              <a:t>ant</a:t>
            </a:r>
            <a:r>
              <a:rPr lang="hu-HU" dirty="0"/>
              <a:t> </a:t>
            </a:r>
            <a:r>
              <a:rPr lang="hu-HU" dirty="0" err="1"/>
              <a:t>enia</a:t>
            </a:r>
            <a:r>
              <a:rPr lang="hu-HU" dirty="0"/>
              <a:t>.</a:t>
            </a:r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>
          <a:xfrm>
            <a:off x="11232000" y="6422572"/>
            <a:ext cx="540000" cy="288000"/>
          </a:xfrm>
        </p:spPr>
        <p:txBody>
          <a:bodyPr anchor="t"/>
          <a:lstStyle>
            <a:lvl1pPr>
              <a:defRPr sz="1250" b="1">
                <a:latin typeface="PF BeauSans Pro" panose="02000500000000020004" pitchFamily="2" charset="0"/>
              </a:defRPr>
            </a:lvl1pPr>
          </a:lstStyle>
          <a:p>
            <a:fld id="{7E9277E2-39C6-4D3A-8B83-643B4C9CEFB4}" type="slidenum">
              <a:rPr lang="hu-HU" smtClean="0"/>
              <a:pPr/>
              <a:t>‹#›</a:t>
            </a:fld>
            <a:endParaRPr lang="hu-HU"/>
          </a:p>
        </p:txBody>
      </p:sp>
      <p:sp>
        <p:nvSpPr>
          <p:cNvPr id="11" name="Szöveg helye 10"/>
          <p:cNvSpPr>
            <a:spLocks noGrp="1"/>
          </p:cNvSpPr>
          <p:nvPr>
            <p:ph type="body" sz="quarter" idx="13" hasCustomPrompt="1"/>
          </p:nvPr>
        </p:nvSpPr>
        <p:spPr>
          <a:xfrm>
            <a:off x="6912000" y="6422572"/>
            <a:ext cx="4320000" cy="288000"/>
          </a:xfrm>
        </p:spPr>
        <p:txBody>
          <a:bodyPr anchor="ctr">
            <a:noAutofit/>
          </a:bodyPr>
          <a:lstStyle>
            <a:lvl1pPr marL="0" indent="0" algn="r">
              <a:lnSpc>
                <a:spcPct val="100000"/>
              </a:lnSpc>
              <a:spcBef>
                <a:spcPts val="0"/>
              </a:spcBef>
              <a:buNone/>
              <a:defRPr sz="900" cap="all" baseline="0">
                <a:solidFill>
                  <a:srgbClr val="6D6E6F"/>
                </a:solidFill>
              </a:defRPr>
            </a:lvl1pPr>
          </a:lstStyle>
          <a:p>
            <a:r>
              <a:rPr lang="hu-HU" sz="900" b="0" cap="all" baseline="0" dirty="0" err="1">
                <a:latin typeface="PF BeauSans Pro" panose="02000500000000020004" pitchFamily="2" charset="0"/>
              </a:rPr>
              <a:t>Presentation</a:t>
            </a:r>
            <a:r>
              <a:rPr lang="hu-HU" sz="900" b="0" cap="all" baseline="0" dirty="0">
                <a:latin typeface="PF BeauSans Pro" panose="02000500000000020004" pitchFamily="2" charset="0"/>
              </a:rPr>
              <a:t> </a:t>
            </a:r>
            <a:r>
              <a:rPr lang="hu-HU" sz="900" b="0" cap="all" baseline="0" dirty="0" err="1">
                <a:latin typeface="PF BeauSans Pro" panose="02000500000000020004" pitchFamily="2" charset="0"/>
              </a:rPr>
              <a:t>title</a:t>
            </a:r>
            <a:br>
              <a:rPr lang="hu-HU" sz="900" b="0" cap="all" baseline="0" dirty="0">
                <a:latin typeface="PF BeauSans Pro" panose="02000500000000020004" pitchFamily="2" charset="0"/>
              </a:rPr>
            </a:br>
            <a:r>
              <a:rPr lang="hu-HU" sz="900" b="0" cap="all" baseline="0" dirty="0" err="1">
                <a:latin typeface="PF BeauSans Pro" panose="02000500000000020004" pitchFamily="2" charset="0"/>
              </a:rPr>
              <a:t>up</a:t>
            </a:r>
            <a:r>
              <a:rPr lang="hu-HU" sz="900" b="0" cap="all" baseline="0" dirty="0">
                <a:latin typeface="PF BeauSans Pro" panose="02000500000000020004" pitchFamily="2" charset="0"/>
              </a:rPr>
              <a:t> </a:t>
            </a:r>
            <a:r>
              <a:rPr lang="hu-HU" sz="900" b="0" cap="all" baseline="0" dirty="0" err="1">
                <a:latin typeface="PF BeauSans Pro" panose="02000500000000020004" pitchFamily="2" charset="0"/>
              </a:rPr>
              <a:t>to</a:t>
            </a:r>
            <a:r>
              <a:rPr lang="hu-HU" sz="900" b="0" cap="all" baseline="0" dirty="0">
                <a:latin typeface="PF BeauSans Pro" panose="02000500000000020004" pitchFamily="2" charset="0"/>
              </a:rPr>
              <a:t> </a:t>
            </a:r>
            <a:r>
              <a:rPr lang="hu-HU" sz="900" b="0" cap="all" baseline="0" dirty="0" err="1">
                <a:latin typeface="PF BeauSans Pro" panose="02000500000000020004" pitchFamily="2" charset="0"/>
              </a:rPr>
              <a:t>two</a:t>
            </a:r>
            <a:r>
              <a:rPr lang="hu-HU" sz="900" b="0" cap="all" baseline="0" dirty="0">
                <a:latin typeface="PF BeauSans Pro" panose="02000500000000020004" pitchFamily="2" charset="0"/>
              </a:rPr>
              <a:t> </a:t>
            </a:r>
            <a:r>
              <a:rPr lang="hu-HU" sz="900" b="0" cap="all" baseline="0" dirty="0" err="1">
                <a:latin typeface="PF BeauSans Pro" panose="02000500000000020004" pitchFamily="2" charset="0"/>
              </a:rPr>
              <a:t>lines</a:t>
            </a:r>
            <a:r>
              <a:rPr lang="hu-HU" sz="900" b="0" cap="all" baseline="0" dirty="0">
                <a:latin typeface="PF BeauSans Pro" panose="02000500000000020004" pitchFamily="2" charset="0"/>
              </a:rPr>
              <a:t> </a:t>
            </a:r>
            <a:r>
              <a:rPr lang="hu-HU" sz="900" b="0" cap="all" baseline="0" dirty="0" err="1">
                <a:latin typeface="PF BeauSans Pro" panose="02000500000000020004" pitchFamily="2" charset="0"/>
              </a:rPr>
              <a:t>without</a:t>
            </a:r>
            <a:r>
              <a:rPr lang="hu-HU" sz="900" b="0" cap="all" baseline="0" dirty="0">
                <a:latin typeface="PF BeauSans Pro" panose="02000500000000020004" pitchFamily="2" charset="0"/>
              </a:rPr>
              <a:t> </a:t>
            </a:r>
            <a:r>
              <a:rPr lang="hu-HU" sz="900" b="0" cap="all" baseline="0" dirty="0" err="1">
                <a:latin typeface="PF BeauSans Pro" panose="02000500000000020004" pitchFamily="2" charset="0"/>
              </a:rPr>
              <a:t>the</a:t>
            </a:r>
            <a:r>
              <a:rPr lang="hu-HU" sz="900" b="0" cap="all" baseline="0" dirty="0">
                <a:latin typeface="PF BeauSans Pro" panose="02000500000000020004" pitchFamily="2" charset="0"/>
              </a:rPr>
              <a:t> </a:t>
            </a:r>
            <a:r>
              <a:rPr lang="hu-HU" sz="900" b="0" cap="all" baseline="0" dirty="0" err="1">
                <a:latin typeface="PF BeauSans Pro" panose="02000500000000020004" pitchFamily="2" charset="0"/>
              </a:rPr>
              <a:t>use</a:t>
            </a:r>
            <a:r>
              <a:rPr lang="hu-HU" sz="900" b="0" cap="all" baseline="0" dirty="0">
                <a:latin typeface="PF BeauSans Pro" panose="02000500000000020004" pitchFamily="2" charset="0"/>
              </a:rPr>
              <a:t> of </a:t>
            </a:r>
            <a:r>
              <a:rPr lang="hu-HU" sz="900" b="0" cap="all" baseline="0" dirty="0" err="1">
                <a:latin typeface="PF BeauSans Pro" panose="02000500000000020004" pitchFamily="2" charset="0"/>
              </a:rPr>
              <a:t>hyphens</a:t>
            </a:r>
            <a:endParaRPr lang="hu-HU" sz="900" b="0" cap="all" baseline="0" dirty="0">
              <a:latin typeface="PF BeauSans Pro" panose="02000500000000020004" pitchFamily="2" charset="0"/>
            </a:endParaRPr>
          </a:p>
        </p:txBody>
      </p:sp>
      <p:cxnSp>
        <p:nvCxnSpPr>
          <p:cNvPr id="14" name="Egyenes összekötő 13"/>
          <p:cNvCxnSpPr/>
          <p:nvPr userDrawn="1"/>
        </p:nvCxnSpPr>
        <p:spPr>
          <a:xfrm>
            <a:off x="11338960" y="6264000"/>
            <a:ext cx="288000" cy="0"/>
          </a:xfrm>
          <a:prstGeom prst="line">
            <a:avLst/>
          </a:prstGeom>
          <a:ln w="44450" cap="rnd">
            <a:solidFill>
              <a:srgbClr val="ECAC3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Egyenes összekötő 14"/>
          <p:cNvCxnSpPr/>
          <p:nvPr userDrawn="1"/>
        </p:nvCxnSpPr>
        <p:spPr>
          <a:xfrm>
            <a:off x="1548000" y="540000"/>
            <a:ext cx="288000" cy="0"/>
          </a:xfrm>
          <a:prstGeom prst="line">
            <a:avLst/>
          </a:prstGeom>
          <a:ln w="44450" cap="rnd">
            <a:solidFill>
              <a:srgbClr val="ECAC3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284878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680F2F8C-69DE-98E2-70DF-103AD4F080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F4A75185-310D-0BF7-57AA-D578BE46C0F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9E3AB598-AF6B-00E1-654B-519D3AE474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B63E48-806C-46BF-AAC0-EFCB0CB1D545}" type="datetimeFigureOut">
              <a:rPr lang="hu-HU" smtClean="0"/>
              <a:t>2022. 11. 07.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761E9AE0-FC19-E5B0-6905-007C62D3AA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84F029FB-15A7-6219-0A2E-263DC94680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51C625-017D-4421-8073-95B8BB0AE2D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4389794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15683BD6-5D69-7D81-1AC2-1320E75D0C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7BACECE6-F226-90FD-7476-43D8AE34D55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7E37054F-9573-3867-CA8A-13B978A748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B63E48-806C-46BF-AAC0-EFCB0CB1D545}" type="datetimeFigureOut">
              <a:rPr lang="hu-HU" smtClean="0"/>
              <a:t>2022. 11. 07.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DC775CAA-B3EB-CF24-AD4A-18C6EA634B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98ED5AE6-B826-3F1F-8910-834BE535A3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51C625-017D-4421-8073-95B8BB0AE2D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1831617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FF4B64AE-A554-D332-8541-0E8065609A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3B51EE54-0F0A-22C8-64DB-AF7EFA91887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Tartalom helye 3">
            <a:extLst>
              <a:ext uri="{FF2B5EF4-FFF2-40B4-BE49-F238E27FC236}">
                <a16:creationId xmlns:a16="http://schemas.microsoft.com/office/drawing/2014/main" id="{E72685FC-4188-8F02-F4FE-4DDE1757631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5" name="Dátum helye 4">
            <a:extLst>
              <a:ext uri="{FF2B5EF4-FFF2-40B4-BE49-F238E27FC236}">
                <a16:creationId xmlns:a16="http://schemas.microsoft.com/office/drawing/2014/main" id="{FDF3BF82-4B39-6E9C-FF1F-D6AD64D97E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B63E48-806C-46BF-AAC0-EFCB0CB1D545}" type="datetimeFigureOut">
              <a:rPr lang="hu-HU" smtClean="0"/>
              <a:t>2022. 11. 07.</a:t>
            </a:fld>
            <a:endParaRPr lang="hu-HU"/>
          </a:p>
        </p:txBody>
      </p:sp>
      <p:sp>
        <p:nvSpPr>
          <p:cNvPr id="6" name="Élőláb helye 5">
            <a:extLst>
              <a:ext uri="{FF2B5EF4-FFF2-40B4-BE49-F238E27FC236}">
                <a16:creationId xmlns:a16="http://schemas.microsoft.com/office/drawing/2014/main" id="{E1D6DDFD-10BF-B87D-DF89-BD669598DE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>
            <a:extLst>
              <a:ext uri="{FF2B5EF4-FFF2-40B4-BE49-F238E27FC236}">
                <a16:creationId xmlns:a16="http://schemas.microsoft.com/office/drawing/2014/main" id="{0EC7A3DF-1FAB-F09A-B3C0-573C7231C8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51C625-017D-4421-8073-95B8BB0AE2D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0552022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A20E390C-7A68-6DE9-54F2-B5824516DB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433D174D-F9E7-6DEB-32BE-C362A39C60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Tartalom helye 3">
            <a:extLst>
              <a:ext uri="{FF2B5EF4-FFF2-40B4-BE49-F238E27FC236}">
                <a16:creationId xmlns:a16="http://schemas.microsoft.com/office/drawing/2014/main" id="{361AE3BB-2232-B455-7609-D5C2DC0996F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5" name="Szöveg helye 4">
            <a:extLst>
              <a:ext uri="{FF2B5EF4-FFF2-40B4-BE49-F238E27FC236}">
                <a16:creationId xmlns:a16="http://schemas.microsoft.com/office/drawing/2014/main" id="{4C14411B-C040-76EE-8C66-97BBB06D7AC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6" name="Tartalom helye 5">
            <a:extLst>
              <a:ext uri="{FF2B5EF4-FFF2-40B4-BE49-F238E27FC236}">
                <a16:creationId xmlns:a16="http://schemas.microsoft.com/office/drawing/2014/main" id="{B3CA2791-D93C-F8E2-637A-6FC4BACE689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7" name="Dátum helye 6">
            <a:extLst>
              <a:ext uri="{FF2B5EF4-FFF2-40B4-BE49-F238E27FC236}">
                <a16:creationId xmlns:a16="http://schemas.microsoft.com/office/drawing/2014/main" id="{8AE94DDD-B79A-8FB4-A9F1-13CACEB1D1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B63E48-806C-46BF-AAC0-EFCB0CB1D545}" type="datetimeFigureOut">
              <a:rPr lang="hu-HU" smtClean="0"/>
              <a:t>2022. 11. 07.</a:t>
            </a:fld>
            <a:endParaRPr lang="hu-HU"/>
          </a:p>
        </p:txBody>
      </p:sp>
      <p:sp>
        <p:nvSpPr>
          <p:cNvPr id="8" name="Élőláb helye 7">
            <a:extLst>
              <a:ext uri="{FF2B5EF4-FFF2-40B4-BE49-F238E27FC236}">
                <a16:creationId xmlns:a16="http://schemas.microsoft.com/office/drawing/2014/main" id="{2F0E2F5F-6CB8-D34F-A1ED-B8BCF1B379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>
            <a:extLst>
              <a:ext uri="{FF2B5EF4-FFF2-40B4-BE49-F238E27FC236}">
                <a16:creationId xmlns:a16="http://schemas.microsoft.com/office/drawing/2014/main" id="{3022F0F5-87BB-4603-3600-289A8E25DE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51C625-017D-4421-8073-95B8BB0AE2D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6335393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BF43A6DB-D3B9-EF07-FD17-411AA4250B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Dátum helye 2">
            <a:extLst>
              <a:ext uri="{FF2B5EF4-FFF2-40B4-BE49-F238E27FC236}">
                <a16:creationId xmlns:a16="http://schemas.microsoft.com/office/drawing/2014/main" id="{081D6FB7-4FB0-3CB1-F277-7B5246A587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B63E48-806C-46BF-AAC0-EFCB0CB1D545}" type="datetimeFigureOut">
              <a:rPr lang="hu-HU" smtClean="0"/>
              <a:t>2022. 11. 07.</a:t>
            </a:fld>
            <a:endParaRPr lang="hu-HU"/>
          </a:p>
        </p:txBody>
      </p:sp>
      <p:sp>
        <p:nvSpPr>
          <p:cNvPr id="4" name="Élőláb helye 3">
            <a:extLst>
              <a:ext uri="{FF2B5EF4-FFF2-40B4-BE49-F238E27FC236}">
                <a16:creationId xmlns:a16="http://schemas.microsoft.com/office/drawing/2014/main" id="{491F8DF9-A0D2-B2E1-2898-25EDE918A8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>
            <a:extLst>
              <a:ext uri="{FF2B5EF4-FFF2-40B4-BE49-F238E27FC236}">
                <a16:creationId xmlns:a16="http://schemas.microsoft.com/office/drawing/2014/main" id="{0B1529C7-00E3-1BD0-8E58-7071C137A9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51C625-017D-4421-8073-95B8BB0AE2D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5156171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>
            <a:extLst>
              <a:ext uri="{FF2B5EF4-FFF2-40B4-BE49-F238E27FC236}">
                <a16:creationId xmlns:a16="http://schemas.microsoft.com/office/drawing/2014/main" id="{996F6A2F-F1FD-D4CD-03EC-955913DEA5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B63E48-806C-46BF-AAC0-EFCB0CB1D545}" type="datetimeFigureOut">
              <a:rPr lang="hu-HU" smtClean="0"/>
              <a:t>2022. 11. 07.</a:t>
            </a:fld>
            <a:endParaRPr lang="hu-HU"/>
          </a:p>
        </p:txBody>
      </p:sp>
      <p:sp>
        <p:nvSpPr>
          <p:cNvPr id="3" name="Élőláb helye 2">
            <a:extLst>
              <a:ext uri="{FF2B5EF4-FFF2-40B4-BE49-F238E27FC236}">
                <a16:creationId xmlns:a16="http://schemas.microsoft.com/office/drawing/2014/main" id="{7E5B6771-0A85-D48E-29A4-0F119B42E1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>
            <a:extLst>
              <a:ext uri="{FF2B5EF4-FFF2-40B4-BE49-F238E27FC236}">
                <a16:creationId xmlns:a16="http://schemas.microsoft.com/office/drawing/2014/main" id="{2165C808-9826-0A13-4672-A87C15D173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51C625-017D-4421-8073-95B8BB0AE2D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0749489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06E8D60B-41E1-669F-C434-6DA4A5136F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5A5CC6BD-7703-AD8E-8720-F7BDDC4A1D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Szöveg helye 3">
            <a:extLst>
              <a:ext uri="{FF2B5EF4-FFF2-40B4-BE49-F238E27FC236}">
                <a16:creationId xmlns:a16="http://schemas.microsoft.com/office/drawing/2014/main" id="{7CDC316C-6423-E8B0-6B55-2F94C1C4625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átum helye 4">
            <a:extLst>
              <a:ext uri="{FF2B5EF4-FFF2-40B4-BE49-F238E27FC236}">
                <a16:creationId xmlns:a16="http://schemas.microsoft.com/office/drawing/2014/main" id="{2542175F-E675-1F2E-37A8-8DDE9CD9E5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B63E48-806C-46BF-AAC0-EFCB0CB1D545}" type="datetimeFigureOut">
              <a:rPr lang="hu-HU" smtClean="0"/>
              <a:t>2022. 11. 07.</a:t>
            </a:fld>
            <a:endParaRPr lang="hu-HU"/>
          </a:p>
        </p:txBody>
      </p:sp>
      <p:sp>
        <p:nvSpPr>
          <p:cNvPr id="6" name="Élőláb helye 5">
            <a:extLst>
              <a:ext uri="{FF2B5EF4-FFF2-40B4-BE49-F238E27FC236}">
                <a16:creationId xmlns:a16="http://schemas.microsoft.com/office/drawing/2014/main" id="{90289C62-9267-7035-5C4F-529412F804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>
            <a:extLst>
              <a:ext uri="{FF2B5EF4-FFF2-40B4-BE49-F238E27FC236}">
                <a16:creationId xmlns:a16="http://schemas.microsoft.com/office/drawing/2014/main" id="{0C08A35A-29BA-45D3-95B5-28DA7D76BB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51C625-017D-4421-8073-95B8BB0AE2D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2213411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CC72821D-A2CB-8784-BAE8-6705DBDADD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Kép helye 2">
            <a:extLst>
              <a:ext uri="{FF2B5EF4-FFF2-40B4-BE49-F238E27FC236}">
                <a16:creationId xmlns:a16="http://schemas.microsoft.com/office/drawing/2014/main" id="{3EFB054E-2B82-7E34-A2FC-1D6D27B527A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>
            <a:extLst>
              <a:ext uri="{FF2B5EF4-FFF2-40B4-BE49-F238E27FC236}">
                <a16:creationId xmlns:a16="http://schemas.microsoft.com/office/drawing/2014/main" id="{E96623F6-616B-7A41-EA51-D85E555E0F8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átum helye 4">
            <a:extLst>
              <a:ext uri="{FF2B5EF4-FFF2-40B4-BE49-F238E27FC236}">
                <a16:creationId xmlns:a16="http://schemas.microsoft.com/office/drawing/2014/main" id="{795AA0D3-2A17-D79E-1202-E2A746A93B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B63E48-806C-46BF-AAC0-EFCB0CB1D545}" type="datetimeFigureOut">
              <a:rPr lang="hu-HU" smtClean="0"/>
              <a:t>2022. 11. 07.</a:t>
            </a:fld>
            <a:endParaRPr lang="hu-HU"/>
          </a:p>
        </p:txBody>
      </p:sp>
      <p:sp>
        <p:nvSpPr>
          <p:cNvPr id="6" name="Élőláb helye 5">
            <a:extLst>
              <a:ext uri="{FF2B5EF4-FFF2-40B4-BE49-F238E27FC236}">
                <a16:creationId xmlns:a16="http://schemas.microsoft.com/office/drawing/2014/main" id="{C92E7567-4692-CF97-F6C1-E28D45AE9C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>
            <a:extLst>
              <a:ext uri="{FF2B5EF4-FFF2-40B4-BE49-F238E27FC236}">
                <a16:creationId xmlns:a16="http://schemas.microsoft.com/office/drawing/2014/main" id="{F0026101-20DD-CC83-F3D8-6B40BE2A13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51C625-017D-4421-8073-95B8BB0AE2D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8370034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>
            <a:extLst>
              <a:ext uri="{FF2B5EF4-FFF2-40B4-BE49-F238E27FC236}">
                <a16:creationId xmlns:a16="http://schemas.microsoft.com/office/drawing/2014/main" id="{CDE4FD79-FD5B-DEAA-4952-ED4AC307D9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/>
              <a:t>Mintacím szerkesztése</a:t>
            </a:r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C70CB3EC-4259-ABDC-6995-C7CEE7F8035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81A207FE-D473-5390-1FE5-201E8C8664D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B63E48-806C-46BF-AAC0-EFCB0CB1D545}" type="datetimeFigureOut">
              <a:rPr lang="hu-HU" smtClean="0"/>
              <a:t>2022. 11. 07.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D4C6A41E-C071-C193-D481-FDFA097A261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B65D0A5C-AC66-44A8-903D-0FC65AA9C4A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51C625-017D-4421-8073-95B8BB0AE2D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1195676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1F93226C-6E05-42EF-9C69-2840117CD0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Kontrolling és pénzügyi osztály</a:t>
            </a:r>
          </a:p>
        </p:txBody>
      </p:sp>
      <p:sp>
        <p:nvSpPr>
          <p:cNvPr id="4" name="Dia számának helye 3">
            <a:extLst>
              <a:ext uri="{FF2B5EF4-FFF2-40B4-BE49-F238E27FC236}">
                <a16:creationId xmlns:a16="http://schemas.microsoft.com/office/drawing/2014/main" id="{02040726-2324-4DAB-89BB-AD87106D42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9277E2-39C6-4D3A-8B83-643B4C9CEFB4}" type="slidenum">
              <a:rPr lang="hu-HU" smtClean="0"/>
              <a:pPr/>
              <a:t>1</a:t>
            </a:fld>
            <a:endParaRPr lang="hu-HU"/>
          </a:p>
        </p:txBody>
      </p:sp>
      <p:cxnSp>
        <p:nvCxnSpPr>
          <p:cNvPr id="5" name="Gerade Verbindung 56">
            <a:extLst>
              <a:ext uri="{FF2B5EF4-FFF2-40B4-BE49-F238E27FC236}">
                <a16:creationId xmlns:a16="http://schemas.microsoft.com/office/drawing/2014/main" id="{D4E135C0-105E-DF12-F9DE-B875408A82AC}"/>
              </a:ext>
            </a:extLst>
          </p:cNvPr>
          <p:cNvCxnSpPr>
            <a:cxnSpLocks/>
          </p:cNvCxnSpPr>
          <p:nvPr/>
        </p:nvCxnSpPr>
        <p:spPr>
          <a:xfrm flipH="1">
            <a:off x="2079561" y="2185375"/>
            <a:ext cx="7135072" cy="0"/>
          </a:xfrm>
          <a:prstGeom prst="line">
            <a:avLst/>
          </a:prstGeom>
          <a:ln w="12700">
            <a:solidFill>
              <a:srgbClr val="ECAC3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hteck 5">
            <a:extLst>
              <a:ext uri="{FF2B5EF4-FFF2-40B4-BE49-F238E27FC236}">
                <a16:creationId xmlns:a16="http://schemas.microsoft.com/office/drawing/2014/main" id="{E4EE3C0C-734B-D359-A5FB-D4E0BA867AF7}"/>
              </a:ext>
            </a:extLst>
          </p:cNvPr>
          <p:cNvSpPr/>
          <p:nvPr/>
        </p:nvSpPr>
        <p:spPr>
          <a:xfrm>
            <a:off x="4427589" y="1323976"/>
            <a:ext cx="2782835" cy="551328"/>
          </a:xfrm>
          <a:prstGeom prst="rect">
            <a:avLst/>
          </a:prstGeom>
          <a:solidFill>
            <a:schemeClr val="bg2">
              <a:lumMod val="75000"/>
            </a:schemeClr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>
            <a:noAutofit/>
          </a:bodyPr>
          <a:lstStyle/>
          <a:p>
            <a:pPr algn="ctr"/>
            <a:endParaRPr lang="hu-HU" sz="1000" b="1" dirty="0">
              <a:solidFill>
                <a:schemeClr val="bg1"/>
              </a:solidFill>
            </a:endParaRPr>
          </a:p>
          <a:p>
            <a:pPr algn="ctr"/>
            <a:r>
              <a:rPr lang="hu-HU" sz="1200" b="1" dirty="0">
                <a:solidFill>
                  <a:schemeClr val="bg1"/>
                </a:solidFill>
              </a:rPr>
              <a:t>Böröczky Gábor</a:t>
            </a:r>
          </a:p>
          <a:p>
            <a:pPr algn="ctr"/>
            <a:r>
              <a:rPr lang="hu-HU" sz="1200" b="1" dirty="0">
                <a:solidFill>
                  <a:schemeClr val="bg1"/>
                </a:solidFill>
              </a:rPr>
              <a:t> Pénzügyi Igazgató </a:t>
            </a:r>
            <a:endParaRPr lang="en-US" sz="1200" b="1" dirty="0">
              <a:solidFill>
                <a:schemeClr val="bg1"/>
              </a:solidFill>
            </a:endParaRPr>
          </a:p>
          <a:p>
            <a:pPr algn="ctr"/>
            <a:r>
              <a:rPr lang="en-US" sz="900" b="1" dirty="0">
                <a:solidFill>
                  <a:schemeClr val="bg1"/>
                </a:solidFill>
              </a:rPr>
              <a:t> </a:t>
            </a:r>
            <a:endParaRPr lang="en-US" sz="900" b="1" dirty="0">
              <a:solidFill>
                <a:srgbClr val="FFFFFF"/>
              </a:solidFill>
            </a:endParaRPr>
          </a:p>
        </p:txBody>
      </p:sp>
      <p:cxnSp>
        <p:nvCxnSpPr>
          <p:cNvPr id="10" name="Gerade Verbindung 59">
            <a:extLst>
              <a:ext uri="{FF2B5EF4-FFF2-40B4-BE49-F238E27FC236}">
                <a16:creationId xmlns:a16="http://schemas.microsoft.com/office/drawing/2014/main" id="{23167448-75FE-21D9-5879-CEA479237D8F}"/>
              </a:ext>
            </a:extLst>
          </p:cNvPr>
          <p:cNvCxnSpPr>
            <a:cxnSpLocks/>
          </p:cNvCxnSpPr>
          <p:nvPr/>
        </p:nvCxnSpPr>
        <p:spPr>
          <a:xfrm flipV="1">
            <a:off x="8139637" y="2191673"/>
            <a:ext cx="1046" cy="583915"/>
          </a:xfrm>
          <a:prstGeom prst="line">
            <a:avLst/>
          </a:prstGeom>
          <a:ln w="12700">
            <a:solidFill>
              <a:srgbClr val="ECAC3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Gerade Verbindung 59">
            <a:extLst>
              <a:ext uri="{FF2B5EF4-FFF2-40B4-BE49-F238E27FC236}">
                <a16:creationId xmlns:a16="http://schemas.microsoft.com/office/drawing/2014/main" id="{5EE7DA30-03FC-0166-50F9-BD5ED1978578}"/>
              </a:ext>
            </a:extLst>
          </p:cNvPr>
          <p:cNvCxnSpPr>
            <a:cxnSpLocks/>
          </p:cNvCxnSpPr>
          <p:nvPr/>
        </p:nvCxnSpPr>
        <p:spPr>
          <a:xfrm flipV="1">
            <a:off x="3131570" y="2175991"/>
            <a:ext cx="0" cy="97695"/>
          </a:xfrm>
          <a:prstGeom prst="line">
            <a:avLst/>
          </a:prstGeom>
          <a:ln w="12700">
            <a:solidFill>
              <a:srgbClr val="ECAC3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hteck 5">
            <a:extLst>
              <a:ext uri="{FF2B5EF4-FFF2-40B4-BE49-F238E27FC236}">
                <a16:creationId xmlns:a16="http://schemas.microsoft.com/office/drawing/2014/main" id="{1B4A8FBD-EAD6-BD29-CFD1-2A0897D63303}"/>
              </a:ext>
            </a:extLst>
          </p:cNvPr>
          <p:cNvSpPr/>
          <p:nvPr/>
        </p:nvSpPr>
        <p:spPr>
          <a:xfrm>
            <a:off x="6509208" y="2924986"/>
            <a:ext cx="907830" cy="495215"/>
          </a:xfrm>
          <a:prstGeom prst="rect">
            <a:avLst/>
          </a:prstGeom>
          <a:solidFill>
            <a:srgbClr val="ECAC31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>
            <a:noAutofit/>
          </a:bodyPr>
          <a:lstStyle/>
          <a:p>
            <a:pPr algn="ctr"/>
            <a:r>
              <a:rPr lang="hu-HU" sz="800" b="1" dirty="0">
                <a:solidFill>
                  <a:schemeClr val="bg1"/>
                </a:solidFill>
              </a:rPr>
              <a:t>Lép Henrietta</a:t>
            </a:r>
          </a:p>
          <a:p>
            <a:pPr algn="ctr"/>
            <a:r>
              <a:rPr lang="hu-HU" sz="800" b="1" dirty="0">
                <a:solidFill>
                  <a:srgbClr val="706F6F"/>
                </a:solidFill>
              </a:rPr>
              <a:t>Stratégiai adótanácsadó</a:t>
            </a:r>
            <a:endParaRPr lang="en-US" sz="800" b="1" dirty="0">
              <a:solidFill>
                <a:srgbClr val="706F6F"/>
              </a:solidFill>
            </a:endParaRPr>
          </a:p>
        </p:txBody>
      </p:sp>
      <p:sp>
        <p:nvSpPr>
          <p:cNvPr id="14" name="Rechteck 5">
            <a:extLst>
              <a:ext uri="{FF2B5EF4-FFF2-40B4-BE49-F238E27FC236}">
                <a16:creationId xmlns:a16="http://schemas.microsoft.com/office/drawing/2014/main" id="{AE55FE93-DF0C-3027-212A-16109EAF2D09}"/>
              </a:ext>
            </a:extLst>
          </p:cNvPr>
          <p:cNvSpPr/>
          <p:nvPr/>
        </p:nvSpPr>
        <p:spPr>
          <a:xfrm>
            <a:off x="2703021" y="2273687"/>
            <a:ext cx="1011993" cy="461612"/>
          </a:xfrm>
          <a:prstGeom prst="rect">
            <a:avLst/>
          </a:prstGeom>
          <a:solidFill>
            <a:srgbClr val="ECAC31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>
            <a:noAutofit/>
          </a:bodyPr>
          <a:lstStyle/>
          <a:p>
            <a:pPr algn="ctr"/>
            <a:endParaRPr lang="hu-HU" sz="1000" b="1" dirty="0">
              <a:solidFill>
                <a:schemeClr val="tx1"/>
              </a:solidFill>
            </a:endParaRPr>
          </a:p>
          <a:p>
            <a:pPr algn="ctr"/>
            <a:r>
              <a:rPr lang="hu-HU" sz="1000" b="1" dirty="0" err="1">
                <a:solidFill>
                  <a:schemeClr val="bg1"/>
                </a:solidFill>
              </a:rPr>
              <a:t>Treasury</a:t>
            </a:r>
            <a:r>
              <a:rPr lang="hu-HU" sz="1000" b="1" dirty="0">
                <a:solidFill>
                  <a:schemeClr val="bg1"/>
                </a:solidFill>
              </a:rPr>
              <a:t> és Bank </a:t>
            </a:r>
            <a:r>
              <a:rPr lang="en-US" sz="1000" b="1" dirty="0">
                <a:solidFill>
                  <a:schemeClr val="bg1"/>
                </a:solidFill>
              </a:rPr>
              <a:t>(</a:t>
            </a:r>
            <a:r>
              <a:rPr lang="hu-HU" sz="1000" b="1" dirty="0">
                <a:solidFill>
                  <a:schemeClr val="bg1"/>
                </a:solidFill>
              </a:rPr>
              <a:t>6</a:t>
            </a:r>
            <a:r>
              <a:rPr lang="en-US" sz="1000" b="1" dirty="0">
                <a:solidFill>
                  <a:schemeClr val="bg1"/>
                </a:solidFill>
              </a:rPr>
              <a:t>)</a:t>
            </a:r>
          </a:p>
          <a:p>
            <a:pPr algn="ctr"/>
            <a:endParaRPr lang="en-US" sz="500" b="1" dirty="0">
              <a:solidFill>
                <a:schemeClr val="bg1"/>
              </a:solidFill>
            </a:endParaRPr>
          </a:p>
        </p:txBody>
      </p:sp>
      <p:cxnSp>
        <p:nvCxnSpPr>
          <p:cNvPr id="15" name="Gerade Verbindung 59">
            <a:extLst>
              <a:ext uri="{FF2B5EF4-FFF2-40B4-BE49-F238E27FC236}">
                <a16:creationId xmlns:a16="http://schemas.microsoft.com/office/drawing/2014/main" id="{A066187F-1528-B5FD-162D-DB6C5F807D43}"/>
              </a:ext>
            </a:extLst>
          </p:cNvPr>
          <p:cNvCxnSpPr>
            <a:cxnSpLocks/>
            <a:stCxn id="19" idx="2"/>
          </p:cNvCxnSpPr>
          <p:nvPr/>
        </p:nvCxnSpPr>
        <p:spPr>
          <a:xfrm flipH="1" flipV="1">
            <a:off x="6963123" y="2191673"/>
            <a:ext cx="3571" cy="576972"/>
          </a:xfrm>
          <a:prstGeom prst="line">
            <a:avLst/>
          </a:prstGeom>
          <a:ln w="12700">
            <a:solidFill>
              <a:srgbClr val="ECAC3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Gerade Verbindung 59">
            <a:extLst>
              <a:ext uri="{FF2B5EF4-FFF2-40B4-BE49-F238E27FC236}">
                <a16:creationId xmlns:a16="http://schemas.microsoft.com/office/drawing/2014/main" id="{E63722CE-3B8D-B1B6-87E9-C92ED2D8A81A}"/>
              </a:ext>
            </a:extLst>
          </p:cNvPr>
          <p:cNvCxnSpPr>
            <a:cxnSpLocks/>
          </p:cNvCxnSpPr>
          <p:nvPr/>
        </p:nvCxnSpPr>
        <p:spPr>
          <a:xfrm flipH="1" flipV="1">
            <a:off x="4430740" y="2175991"/>
            <a:ext cx="6387" cy="361147"/>
          </a:xfrm>
          <a:prstGeom prst="line">
            <a:avLst/>
          </a:prstGeom>
          <a:ln w="12700">
            <a:solidFill>
              <a:srgbClr val="ECAC3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Rechteck 5">
            <a:extLst>
              <a:ext uri="{FF2B5EF4-FFF2-40B4-BE49-F238E27FC236}">
                <a16:creationId xmlns:a16="http://schemas.microsoft.com/office/drawing/2014/main" id="{3894970C-4E7A-D8F5-3DF7-6E1F6CDEBAF8}"/>
              </a:ext>
            </a:extLst>
          </p:cNvPr>
          <p:cNvSpPr/>
          <p:nvPr/>
        </p:nvSpPr>
        <p:spPr>
          <a:xfrm>
            <a:off x="3920551" y="2283312"/>
            <a:ext cx="1048945" cy="461613"/>
          </a:xfrm>
          <a:prstGeom prst="rect">
            <a:avLst/>
          </a:prstGeom>
          <a:solidFill>
            <a:srgbClr val="ECAC31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>
            <a:noAutofit/>
          </a:bodyPr>
          <a:lstStyle/>
          <a:p>
            <a:pPr algn="ctr"/>
            <a:r>
              <a:rPr lang="hu-HU" sz="1000" b="1" dirty="0">
                <a:solidFill>
                  <a:schemeClr val="bg1"/>
                </a:solidFill>
              </a:rPr>
              <a:t>Kontrolling</a:t>
            </a:r>
            <a:endParaRPr lang="en-US" sz="1000" b="1" dirty="0">
              <a:solidFill>
                <a:schemeClr val="bg1"/>
              </a:solidFill>
            </a:endParaRPr>
          </a:p>
          <a:p>
            <a:pPr algn="ctr"/>
            <a:r>
              <a:rPr lang="en-US" sz="1000" b="1" dirty="0">
                <a:solidFill>
                  <a:schemeClr val="bg1"/>
                </a:solidFill>
              </a:rPr>
              <a:t>(</a:t>
            </a:r>
            <a:r>
              <a:rPr lang="hu-HU" sz="1000" b="1" dirty="0">
                <a:solidFill>
                  <a:schemeClr val="bg1"/>
                </a:solidFill>
              </a:rPr>
              <a:t>3</a:t>
            </a:r>
            <a:r>
              <a:rPr lang="en-US" sz="1000" b="1" dirty="0">
                <a:solidFill>
                  <a:schemeClr val="bg1"/>
                </a:solidFill>
              </a:rPr>
              <a:t>)</a:t>
            </a:r>
          </a:p>
          <a:p>
            <a:pPr algn="ctr"/>
            <a:endParaRPr lang="en-US" sz="500" b="1" dirty="0">
              <a:solidFill>
                <a:schemeClr val="bg1"/>
              </a:solidFill>
            </a:endParaRPr>
          </a:p>
        </p:txBody>
      </p:sp>
      <p:sp>
        <p:nvSpPr>
          <p:cNvPr id="18" name="Rechteck 5">
            <a:extLst>
              <a:ext uri="{FF2B5EF4-FFF2-40B4-BE49-F238E27FC236}">
                <a16:creationId xmlns:a16="http://schemas.microsoft.com/office/drawing/2014/main" id="{D2BAECE2-AE72-B478-46EB-B3FA05D56558}"/>
              </a:ext>
            </a:extLst>
          </p:cNvPr>
          <p:cNvSpPr/>
          <p:nvPr/>
        </p:nvSpPr>
        <p:spPr>
          <a:xfrm>
            <a:off x="5010574" y="2293434"/>
            <a:ext cx="1356622" cy="451492"/>
          </a:xfrm>
          <a:prstGeom prst="rect">
            <a:avLst/>
          </a:prstGeom>
          <a:solidFill>
            <a:srgbClr val="ECAC31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>
            <a:noAutofit/>
          </a:bodyPr>
          <a:lstStyle/>
          <a:p>
            <a:pPr algn="ctr"/>
            <a:endParaRPr lang="hu-HU" sz="1000" b="1" dirty="0">
              <a:solidFill>
                <a:schemeClr val="tx1"/>
              </a:solidFill>
            </a:endParaRPr>
          </a:p>
          <a:p>
            <a:pPr algn="ctr"/>
            <a:r>
              <a:rPr lang="hu-HU" sz="1000" b="1" dirty="0" err="1">
                <a:solidFill>
                  <a:schemeClr val="bg1"/>
                </a:solidFill>
              </a:rPr>
              <a:t>Risk</a:t>
            </a:r>
            <a:r>
              <a:rPr lang="hu-HU" sz="1000" b="1" dirty="0">
                <a:solidFill>
                  <a:schemeClr val="bg1"/>
                </a:solidFill>
              </a:rPr>
              <a:t> és Hátralékkezelés </a:t>
            </a:r>
            <a:r>
              <a:rPr lang="en-US" sz="1000" b="1" dirty="0">
                <a:solidFill>
                  <a:schemeClr val="bg1"/>
                </a:solidFill>
              </a:rPr>
              <a:t>(</a:t>
            </a:r>
            <a:r>
              <a:rPr lang="hu-HU" sz="1000" b="1" dirty="0">
                <a:solidFill>
                  <a:schemeClr val="bg1"/>
                </a:solidFill>
              </a:rPr>
              <a:t>2</a:t>
            </a:r>
            <a:r>
              <a:rPr lang="en-US" sz="1000" b="1" dirty="0">
                <a:solidFill>
                  <a:schemeClr val="bg1"/>
                </a:solidFill>
              </a:rPr>
              <a:t>)</a:t>
            </a:r>
          </a:p>
          <a:p>
            <a:pPr algn="ctr"/>
            <a:endParaRPr lang="en-US" sz="500" b="1" dirty="0">
              <a:solidFill>
                <a:schemeClr val="bg1"/>
              </a:solidFill>
            </a:endParaRPr>
          </a:p>
        </p:txBody>
      </p:sp>
      <p:sp>
        <p:nvSpPr>
          <p:cNvPr id="19" name="Rechteck 5">
            <a:extLst>
              <a:ext uri="{FF2B5EF4-FFF2-40B4-BE49-F238E27FC236}">
                <a16:creationId xmlns:a16="http://schemas.microsoft.com/office/drawing/2014/main" id="{4DEF9187-5AB2-8D22-4B6D-498A17D13305}"/>
              </a:ext>
            </a:extLst>
          </p:cNvPr>
          <p:cNvSpPr/>
          <p:nvPr/>
        </p:nvSpPr>
        <p:spPr>
          <a:xfrm>
            <a:off x="6442221" y="2307032"/>
            <a:ext cx="1048945" cy="461613"/>
          </a:xfrm>
          <a:prstGeom prst="rect">
            <a:avLst/>
          </a:prstGeom>
          <a:solidFill>
            <a:srgbClr val="ECAC31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>
            <a:noAutofit/>
          </a:bodyPr>
          <a:lstStyle/>
          <a:p>
            <a:pPr algn="ctr"/>
            <a:r>
              <a:rPr lang="hu-HU" sz="1000" b="1" dirty="0">
                <a:solidFill>
                  <a:schemeClr val="bg1"/>
                </a:solidFill>
              </a:rPr>
              <a:t>Adó</a:t>
            </a:r>
            <a:endParaRPr lang="en-US" sz="1000" b="1" dirty="0">
              <a:solidFill>
                <a:schemeClr val="bg1"/>
              </a:solidFill>
            </a:endParaRPr>
          </a:p>
          <a:p>
            <a:pPr algn="ctr"/>
            <a:r>
              <a:rPr lang="en-US" sz="1000" b="1" dirty="0">
                <a:solidFill>
                  <a:schemeClr val="bg1"/>
                </a:solidFill>
              </a:rPr>
              <a:t>(</a:t>
            </a:r>
            <a:r>
              <a:rPr lang="hu-HU" sz="1000" b="1" dirty="0">
                <a:solidFill>
                  <a:schemeClr val="bg1"/>
                </a:solidFill>
              </a:rPr>
              <a:t>1</a:t>
            </a:r>
            <a:r>
              <a:rPr lang="en-US" sz="1000" b="1" dirty="0">
                <a:solidFill>
                  <a:schemeClr val="bg1"/>
                </a:solidFill>
              </a:rPr>
              <a:t>)</a:t>
            </a:r>
          </a:p>
          <a:p>
            <a:pPr algn="ctr"/>
            <a:endParaRPr lang="en-US" sz="500" b="1" dirty="0">
              <a:solidFill>
                <a:schemeClr val="bg1"/>
              </a:solidFill>
            </a:endParaRPr>
          </a:p>
        </p:txBody>
      </p:sp>
      <p:sp>
        <p:nvSpPr>
          <p:cNvPr id="20" name="Rechteck 5">
            <a:extLst>
              <a:ext uri="{FF2B5EF4-FFF2-40B4-BE49-F238E27FC236}">
                <a16:creationId xmlns:a16="http://schemas.microsoft.com/office/drawing/2014/main" id="{3B4C5C61-3885-BAC8-F53A-9D01E5D476CD}"/>
              </a:ext>
            </a:extLst>
          </p:cNvPr>
          <p:cNvSpPr/>
          <p:nvPr/>
        </p:nvSpPr>
        <p:spPr>
          <a:xfrm>
            <a:off x="7566191" y="2306332"/>
            <a:ext cx="1048945" cy="461613"/>
          </a:xfrm>
          <a:prstGeom prst="rect">
            <a:avLst/>
          </a:prstGeom>
          <a:solidFill>
            <a:srgbClr val="ECAC31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>
            <a:noAutofit/>
          </a:bodyPr>
          <a:lstStyle/>
          <a:p>
            <a:pPr algn="ctr"/>
            <a:r>
              <a:rPr lang="hu-HU" sz="1000" b="1" dirty="0">
                <a:solidFill>
                  <a:schemeClr val="bg1"/>
                </a:solidFill>
              </a:rPr>
              <a:t>BI</a:t>
            </a:r>
            <a:endParaRPr lang="en-US" sz="1000" b="1" dirty="0">
              <a:solidFill>
                <a:schemeClr val="bg1"/>
              </a:solidFill>
            </a:endParaRPr>
          </a:p>
          <a:p>
            <a:pPr algn="ctr"/>
            <a:r>
              <a:rPr lang="en-US" sz="1000" b="1" dirty="0">
                <a:solidFill>
                  <a:schemeClr val="bg1"/>
                </a:solidFill>
              </a:rPr>
              <a:t>(</a:t>
            </a:r>
            <a:r>
              <a:rPr lang="hu-HU" sz="1000" b="1" dirty="0">
                <a:solidFill>
                  <a:schemeClr val="bg1"/>
                </a:solidFill>
              </a:rPr>
              <a:t>2</a:t>
            </a:r>
            <a:r>
              <a:rPr lang="en-US" sz="1000" b="1" dirty="0">
                <a:solidFill>
                  <a:schemeClr val="bg1"/>
                </a:solidFill>
              </a:rPr>
              <a:t>)</a:t>
            </a:r>
          </a:p>
          <a:p>
            <a:pPr algn="ctr"/>
            <a:endParaRPr lang="en-US" sz="500" b="1" dirty="0">
              <a:solidFill>
                <a:schemeClr val="bg1"/>
              </a:solidFill>
            </a:endParaRPr>
          </a:p>
        </p:txBody>
      </p:sp>
      <p:sp>
        <p:nvSpPr>
          <p:cNvPr id="21" name="Rechteck 5">
            <a:extLst>
              <a:ext uri="{FF2B5EF4-FFF2-40B4-BE49-F238E27FC236}">
                <a16:creationId xmlns:a16="http://schemas.microsoft.com/office/drawing/2014/main" id="{2A8C6F03-D1C5-A061-5C2C-6373D7169276}"/>
              </a:ext>
            </a:extLst>
          </p:cNvPr>
          <p:cNvSpPr/>
          <p:nvPr/>
        </p:nvSpPr>
        <p:spPr>
          <a:xfrm>
            <a:off x="7735515" y="3744144"/>
            <a:ext cx="1020617" cy="768207"/>
          </a:xfrm>
          <a:prstGeom prst="rect">
            <a:avLst/>
          </a:prstGeom>
          <a:solidFill>
            <a:srgbClr val="ECAC31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>
            <a:noAutofit/>
          </a:bodyPr>
          <a:lstStyle/>
          <a:p>
            <a:pPr algn="ctr"/>
            <a:r>
              <a:rPr lang="hu-HU" sz="800" b="1" dirty="0">
                <a:solidFill>
                  <a:schemeClr val="bg1"/>
                </a:solidFill>
              </a:rPr>
              <a:t>Fekete Csilla</a:t>
            </a:r>
          </a:p>
          <a:p>
            <a:pPr algn="ctr"/>
            <a:r>
              <a:rPr lang="hu-HU" sz="800" b="1" dirty="0">
                <a:solidFill>
                  <a:srgbClr val="706F6F"/>
                </a:solidFill>
              </a:rPr>
              <a:t>Üzleti intelligencia és Adattárház szakértő</a:t>
            </a:r>
            <a:endParaRPr lang="en-US" sz="800" b="1" dirty="0">
              <a:solidFill>
                <a:srgbClr val="706F6F"/>
              </a:solidFill>
            </a:endParaRPr>
          </a:p>
          <a:p>
            <a:pPr algn="ctr"/>
            <a:endParaRPr lang="en-US" sz="500" b="1" dirty="0">
              <a:solidFill>
                <a:schemeClr val="bg1"/>
              </a:solidFill>
            </a:endParaRPr>
          </a:p>
        </p:txBody>
      </p:sp>
      <p:sp>
        <p:nvSpPr>
          <p:cNvPr id="22" name="Rechteck 5">
            <a:extLst>
              <a:ext uri="{FF2B5EF4-FFF2-40B4-BE49-F238E27FC236}">
                <a16:creationId xmlns:a16="http://schemas.microsoft.com/office/drawing/2014/main" id="{7DEF095A-C96A-829D-BA7E-65EBB545E53D}"/>
              </a:ext>
            </a:extLst>
          </p:cNvPr>
          <p:cNvSpPr/>
          <p:nvPr/>
        </p:nvSpPr>
        <p:spPr>
          <a:xfrm>
            <a:off x="7735515" y="2924986"/>
            <a:ext cx="907830" cy="495215"/>
          </a:xfrm>
          <a:prstGeom prst="rect">
            <a:avLst/>
          </a:prstGeom>
          <a:solidFill>
            <a:srgbClr val="ECAC31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>
            <a:noAutofit/>
          </a:bodyPr>
          <a:lstStyle/>
          <a:p>
            <a:pPr algn="ctr"/>
            <a:r>
              <a:rPr lang="hu-HU" sz="800" b="1" dirty="0">
                <a:solidFill>
                  <a:schemeClr val="bg1"/>
                </a:solidFill>
              </a:rPr>
              <a:t>Tarr Ildikó</a:t>
            </a:r>
          </a:p>
          <a:p>
            <a:pPr algn="ctr"/>
            <a:r>
              <a:rPr lang="hu-HU" sz="800" b="1" dirty="0">
                <a:solidFill>
                  <a:srgbClr val="706F6F"/>
                </a:solidFill>
              </a:rPr>
              <a:t>Üzleti intelligencia fejlesztés</a:t>
            </a:r>
            <a:endParaRPr lang="en-US" sz="800" b="1" dirty="0">
              <a:solidFill>
                <a:srgbClr val="706F6F"/>
              </a:solidFill>
            </a:endParaRPr>
          </a:p>
        </p:txBody>
      </p:sp>
      <p:cxnSp>
        <p:nvCxnSpPr>
          <p:cNvPr id="23" name="Gerade Verbindung 59">
            <a:extLst>
              <a:ext uri="{FF2B5EF4-FFF2-40B4-BE49-F238E27FC236}">
                <a16:creationId xmlns:a16="http://schemas.microsoft.com/office/drawing/2014/main" id="{DCA599F7-322F-54B2-3F55-B755175B843C}"/>
              </a:ext>
            </a:extLst>
          </p:cNvPr>
          <p:cNvCxnSpPr>
            <a:cxnSpLocks/>
            <a:stCxn id="13" idx="0"/>
          </p:cNvCxnSpPr>
          <p:nvPr/>
        </p:nvCxnSpPr>
        <p:spPr>
          <a:xfrm flipV="1">
            <a:off x="6963123" y="2769146"/>
            <a:ext cx="0" cy="155840"/>
          </a:xfrm>
          <a:prstGeom prst="line">
            <a:avLst/>
          </a:prstGeom>
          <a:ln w="12700">
            <a:solidFill>
              <a:srgbClr val="ECAC3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Gerade Verbindung 59">
            <a:extLst>
              <a:ext uri="{FF2B5EF4-FFF2-40B4-BE49-F238E27FC236}">
                <a16:creationId xmlns:a16="http://schemas.microsoft.com/office/drawing/2014/main" id="{8B998B35-EE99-78F6-C42E-979E93B43A4A}"/>
              </a:ext>
            </a:extLst>
          </p:cNvPr>
          <p:cNvCxnSpPr>
            <a:cxnSpLocks/>
          </p:cNvCxnSpPr>
          <p:nvPr/>
        </p:nvCxnSpPr>
        <p:spPr>
          <a:xfrm flipH="1" flipV="1">
            <a:off x="7646761" y="2767192"/>
            <a:ext cx="2119" cy="1113448"/>
          </a:xfrm>
          <a:prstGeom prst="line">
            <a:avLst/>
          </a:prstGeom>
          <a:ln w="12700">
            <a:solidFill>
              <a:srgbClr val="ECAC3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Gerade Verbindung 59">
            <a:extLst>
              <a:ext uri="{FF2B5EF4-FFF2-40B4-BE49-F238E27FC236}">
                <a16:creationId xmlns:a16="http://schemas.microsoft.com/office/drawing/2014/main" id="{3D6912FE-202E-3A7B-CB40-04BA66635EF6}"/>
              </a:ext>
            </a:extLst>
          </p:cNvPr>
          <p:cNvCxnSpPr>
            <a:cxnSpLocks/>
          </p:cNvCxnSpPr>
          <p:nvPr/>
        </p:nvCxnSpPr>
        <p:spPr>
          <a:xfrm flipH="1">
            <a:off x="7646761" y="3879196"/>
            <a:ext cx="88754" cy="0"/>
          </a:xfrm>
          <a:prstGeom prst="line">
            <a:avLst/>
          </a:prstGeom>
          <a:ln w="12700">
            <a:solidFill>
              <a:srgbClr val="ECAC3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Gerade Verbindung 59">
            <a:extLst>
              <a:ext uri="{FF2B5EF4-FFF2-40B4-BE49-F238E27FC236}">
                <a16:creationId xmlns:a16="http://schemas.microsoft.com/office/drawing/2014/main" id="{E2D1A837-3C49-F217-C20E-FD6C4045F2E4}"/>
              </a:ext>
            </a:extLst>
          </p:cNvPr>
          <p:cNvCxnSpPr>
            <a:cxnSpLocks/>
          </p:cNvCxnSpPr>
          <p:nvPr/>
        </p:nvCxnSpPr>
        <p:spPr>
          <a:xfrm flipH="1">
            <a:off x="7646761" y="3194237"/>
            <a:ext cx="88754" cy="0"/>
          </a:xfrm>
          <a:prstGeom prst="line">
            <a:avLst/>
          </a:prstGeom>
          <a:ln w="12700">
            <a:solidFill>
              <a:srgbClr val="ECAC3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Rechteck 5">
            <a:extLst>
              <a:ext uri="{FF2B5EF4-FFF2-40B4-BE49-F238E27FC236}">
                <a16:creationId xmlns:a16="http://schemas.microsoft.com/office/drawing/2014/main" id="{C4C2296D-AA7D-1D40-3C7F-DE5FDB9CEA30}"/>
              </a:ext>
            </a:extLst>
          </p:cNvPr>
          <p:cNvSpPr/>
          <p:nvPr/>
        </p:nvSpPr>
        <p:spPr>
          <a:xfrm>
            <a:off x="5193182" y="3142275"/>
            <a:ext cx="907830" cy="768209"/>
          </a:xfrm>
          <a:prstGeom prst="rect">
            <a:avLst/>
          </a:prstGeom>
          <a:solidFill>
            <a:srgbClr val="ECAC31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>
            <a:noAutofit/>
          </a:bodyPr>
          <a:lstStyle/>
          <a:p>
            <a:pPr algn="ctr"/>
            <a:r>
              <a:rPr lang="hu-HU" sz="800" b="1" dirty="0">
                <a:solidFill>
                  <a:schemeClr val="bg1"/>
                </a:solidFill>
              </a:rPr>
              <a:t>Bedi Anikó</a:t>
            </a:r>
          </a:p>
          <a:p>
            <a:pPr algn="ctr"/>
            <a:r>
              <a:rPr lang="hu-HU" sz="800" b="1" dirty="0">
                <a:solidFill>
                  <a:schemeClr val="bg1"/>
                </a:solidFill>
              </a:rPr>
              <a:t>Bódiné Kovács Anikó</a:t>
            </a:r>
          </a:p>
          <a:p>
            <a:pPr algn="ctr"/>
            <a:r>
              <a:rPr lang="hu-HU" sz="800" b="1" dirty="0">
                <a:solidFill>
                  <a:srgbClr val="706F6F"/>
                </a:solidFill>
              </a:rPr>
              <a:t>Kockázatkezelő munkatárs</a:t>
            </a:r>
            <a:endParaRPr lang="en-US" sz="800" b="1" dirty="0">
              <a:solidFill>
                <a:srgbClr val="706F6F"/>
              </a:solidFill>
            </a:endParaRPr>
          </a:p>
        </p:txBody>
      </p:sp>
      <p:cxnSp>
        <p:nvCxnSpPr>
          <p:cNvPr id="28" name="Gerade Verbindung 59">
            <a:extLst>
              <a:ext uri="{FF2B5EF4-FFF2-40B4-BE49-F238E27FC236}">
                <a16:creationId xmlns:a16="http://schemas.microsoft.com/office/drawing/2014/main" id="{D72941E5-3924-1461-88C1-5A3EC86B02A3}"/>
              </a:ext>
            </a:extLst>
          </p:cNvPr>
          <p:cNvCxnSpPr>
            <a:cxnSpLocks/>
          </p:cNvCxnSpPr>
          <p:nvPr/>
        </p:nvCxnSpPr>
        <p:spPr>
          <a:xfrm flipV="1">
            <a:off x="5579497" y="1875304"/>
            <a:ext cx="0" cy="300687"/>
          </a:xfrm>
          <a:prstGeom prst="line">
            <a:avLst/>
          </a:prstGeom>
          <a:ln w="12700">
            <a:solidFill>
              <a:srgbClr val="ECAC3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Rechteck 5">
            <a:extLst>
              <a:ext uri="{FF2B5EF4-FFF2-40B4-BE49-F238E27FC236}">
                <a16:creationId xmlns:a16="http://schemas.microsoft.com/office/drawing/2014/main" id="{83084E49-FB84-F815-2EB2-2D071ABD9667}"/>
              </a:ext>
            </a:extLst>
          </p:cNvPr>
          <p:cNvSpPr/>
          <p:nvPr/>
        </p:nvSpPr>
        <p:spPr>
          <a:xfrm>
            <a:off x="4033938" y="2913773"/>
            <a:ext cx="907830" cy="676399"/>
          </a:xfrm>
          <a:prstGeom prst="rect">
            <a:avLst/>
          </a:prstGeom>
          <a:solidFill>
            <a:srgbClr val="ECAC31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>
            <a:noAutofit/>
          </a:bodyPr>
          <a:lstStyle/>
          <a:p>
            <a:pPr algn="ctr"/>
            <a:r>
              <a:rPr lang="hu-HU" sz="800" b="1" dirty="0">
                <a:solidFill>
                  <a:schemeClr val="bg1"/>
                </a:solidFill>
              </a:rPr>
              <a:t>Kővágó Katalin</a:t>
            </a:r>
          </a:p>
          <a:p>
            <a:pPr algn="ctr"/>
            <a:r>
              <a:rPr lang="hu-HU" sz="800" b="1" dirty="0">
                <a:solidFill>
                  <a:schemeClr val="bg1"/>
                </a:solidFill>
              </a:rPr>
              <a:t>Urbán Zita</a:t>
            </a:r>
          </a:p>
          <a:p>
            <a:pPr algn="ctr"/>
            <a:r>
              <a:rPr lang="hu-HU" sz="800" b="1" dirty="0">
                <a:solidFill>
                  <a:srgbClr val="706F6F"/>
                </a:solidFill>
              </a:rPr>
              <a:t>Kontrolling szakreferens</a:t>
            </a:r>
            <a:endParaRPr lang="en-US" sz="800" b="1" dirty="0">
              <a:solidFill>
                <a:srgbClr val="706F6F"/>
              </a:solidFill>
            </a:endParaRPr>
          </a:p>
        </p:txBody>
      </p:sp>
      <p:sp>
        <p:nvSpPr>
          <p:cNvPr id="30" name="Rechteck 5">
            <a:extLst>
              <a:ext uri="{FF2B5EF4-FFF2-40B4-BE49-F238E27FC236}">
                <a16:creationId xmlns:a16="http://schemas.microsoft.com/office/drawing/2014/main" id="{7FC8878D-DCF7-BD64-E0C1-9A3586F5BFC0}"/>
              </a:ext>
            </a:extLst>
          </p:cNvPr>
          <p:cNvSpPr/>
          <p:nvPr/>
        </p:nvSpPr>
        <p:spPr>
          <a:xfrm>
            <a:off x="2843805" y="4724913"/>
            <a:ext cx="963176" cy="495215"/>
          </a:xfrm>
          <a:prstGeom prst="rect">
            <a:avLst/>
          </a:prstGeom>
          <a:solidFill>
            <a:srgbClr val="ECAC31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>
            <a:noAutofit/>
          </a:bodyPr>
          <a:lstStyle/>
          <a:p>
            <a:pPr algn="ctr"/>
            <a:r>
              <a:rPr lang="hu-HU" sz="800" b="1" dirty="0">
                <a:solidFill>
                  <a:schemeClr val="bg1"/>
                </a:solidFill>
              </a:rPr>
              <a:t>Mesterházy-Szalók Zsófia </a:t>
            </a:r>
          </a:p>
          <a:p>
            <a:pPr algn="ctr"/>
            <a:r>
              <a:rPr lang="hu-HU" sz="800" b="1" dirty="0" err="1">
                <a:solidFill>
                  <a:srgbClr val="706F6F"/>
                </a:solidFill>
              </a:rPr>
              <a:t>Controlling</a:t>
            </a:r>
            <a:r>
              <a:rPr lang="hu-HU" sz="800" b="1" dirty="0">
                <a:solidFill>
                  <a:schemeClr val="tx1"/>
                </a:solidFill>
              </a:rPr>
              <a:t> </a:t>
            </a:r>
            <a:endParaRPr lang="en-US" sz="800" b="1" dirty="0">
              <a:solidFill>
                <a:schemeClr val="bg1"/>
              </a:solidFill>
            </a:endParaRPr>
          </a:p>
        </p:txBody>
      </p:sp>
      <p:sp>
        <p:nvSpPr>
          <p:cNvPr id="31" name="Rechteck 5">
            <a:extLst>
              <a:ext uri="{FF2B5EF4-FFF2-40B4-BE49-F238E27FC236}">
                <a16:creationId xmlns:a16="http://schemas.microsoft.com/office/drawing/2014/main" id="{C796A1DE-9251-A971-D3F3-7A3EFF2F9782}"/>
              </a:ext>
            </a:extLst>
          </p:cNvPr>
          <p:cNvSpPr/>
          <p:nvPr/>
        </p:nvSpPr>
        <p:spPr>
          <a:xfrm>
            <a:off x="2843805" y="4171109"/>
            <a:ext cx="974480" cy="495215"/>
          </a:xfrm>
          <a:prstGeom prst="rect">
            <a:avLst/>
          </a:prstGeom>
          <a:solidFill>
            <a:srgbClr val="ECAC31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>
            <a:noAutofit/>
          </a:bodyPr>
          <a:lstStyle/>
          <a:p>
            <a:pPr algn="ctr"/>
            <a:r>
              <a:rPr lang="hu-HU" sz="800" b="1" dirty="0">
                <a:solidFill>
                  <a:schemeClr val="bg1"/>
                </a:solidFill>
              </a:rPr>
              <a:t>Szalai Dóra</a:t>
            </a:r>
          </a:p>
          <a:p>
            <a:pPr algn="ctr"/>
            <a:r>
              <a:rPr lang="hu-HU" sz="800" b="1" dirty="0">
                <a:solidFill>
                  <a:srgbClr val="706F6F"/>
                </a:solidFill>
              </a:rPr>
              <a:t>Pénzforgalmi és riporting </a:t>
            </a:r>
            <a:r>
              <a:rPr lang="hu-HU" sz="800" b="1" dirty="0" err="1">
                <a:solidFill>
                  <a:srgbClr val="706F6F"/>
                </a:solidFill>
              </a:rPr>
              <a:t>munkaktárs</a:t>
            </a:r>
            <a:endParaRPr lang="en-US" sz="800" b="1" dirty="0">
              <a:solidFill>
                <a:srgbClr val="706F6F"/>
              </a:solidFill>
            </a:endParaRPr>
          </a:p>
        </p:txBody>
      </p:sp>
      <p:sp>
        <p:nvSpPr>
          <p:cNvPr id="32" name="Rechteck 5">
            <a:extLst>
              <a:ext uri="{FF2B5EF4-FFF2-40B4-BE49-F238E27FC236}">
                <a16:creationId xmlns:a16="http://schemas.microsoft.com/office/drawing/2014/main" id="{C88B6662-6679-B069-A44A-DAB0CDF06310}"/>
              </a:ext>
            </a:extLst>
          </p:cNvPr>
          <p:cNvSpPr/>
          <p:nvPr/>
        </p:nvSpPr>
        <p:spPr>
          <a:xfrm>
            <a:off x="2843805" y="3633033"/>
            <a:ext cx="974480" cy="495215"/>
          </a:xfrm>
          <a:prstGeom prst="rect">
            <a:avLst/>
          </a:prstGeom>
          <a:solidFill>
            <a:srgbClr val="ECAC31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>
            <a:noAutofit/>
          </a:bodyPr>
          <a:lstStyle/>
          <a:p>
            <a:pPr algn="ctr"/>
            <a:r>
              <a:rPr lang="hu-HU" sz="800" b="1" dirty="0">
                <a:solidFill>
                  <a:schemeClr val="bg1"/>
                </a:solidFill>
              </a:rPr>
              <a:t>Gergácz Rita</a:t>
            </a:r>
            <a:endParaRPr lang="hu-HU" sz="800" b="1" dirty="0">
              <a:solidFill>
                <a:schemeClr val="tx1"/>
              </a:solidFill>
            </a:endParaRPr>
          </a:p>
          <a:p>
            <a:pPr algn="ctr"/>
            <a:r>
              <a:rPr lang="hu-HU" sz="800" b="1" dirty="0">
                <a:solidFill>
                  <a:srgbClr val="706F6F"/>
                </a:solidFill>
              </a:rPr>
              <a:t>Bankkönyvelési munkatárs</a:t>
            </a:r>
            <a:endParaRPr lang="en-US" sz="800" b="1" dirty="0">
              <a:solidFill>
                <a:srgbClr val="706F6F"/>
              </a:solidFill>
            </a:endParaRPr>
          </a:p>
        </p:txBody>
      </p:sp>
      <p:sp>
        <p:nvSpPr>
          <p:cNvPr id="33" name="Rechteck 5">
            <a:extLst>
              <a:ext uri="{FF2B5EF4-FFF2-40B4-BE49-F238E27FC236}">
                <a16:creationId xmlns:a16="http://schemas.microsoft.com/office/drawing/2014/main" id="{BC35D196-D453-9302-E85D-C319872BEEE8}"/>
              </a:ext>
            </a:extLst>
          </p:cNvPr>
          <p:cNvSpPr/>
          <p:nvPr/>
        </p:nvSpPr>
        <p:spPr>
          <a:xfrm>
            <a:off x="2843805" y="2902960"/>
            <a:ext cx="963176" cy="687212"/>
          </a:xfrm>
          <a:prstGeom prst="rect">
            <a:avLst/>
          </a:prstGeom>
          <a:solidFill>
            <a:srgbClr val="ECAC31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>
            <a:noAutofit/>
          </a:bodyPr>
          <a:lstStyle/>
          <a:p>
            <a:pPr algn="ctr"/>
            <a:r>
              <a:rPr lang="hu-HU" sz="800" b="1" dirty="0">
                <a:solidFill>
                  <a:schemeClr val="bg1"/>
                </a:solidFill>
              </a:rPr>
              <a:t>Muhl Viktória</a:t>
            </a:r>
          </a:p>
          <a:p>
            <a:pPr algn="ctr"/>
            <a:r>
              <a:rPr lang="hu-HU" sz="800" b="1" dirty="0">
                <a:solidFill>
                  <a:schemeClr val="bg1"/>
                </a:solidFill>
              </a:rPr>
              <a:t>Ráthonyi Emőke</a:t>
            </a:r>
            <a:endParaRPr lang="hu-HU" sz="800" b="1" dirty="0">
              <a:solidFill>
                <a:schemeClr val="tx1"/>
              </a:solidFill>
            </a:endParaRPr>
          </a:p>
          <a:p>
            <a:pPr algn="ctr"/>
            <a:r>
              <a:rPr lang="hu-HU" sz="800" b="1" dirty="0" err="1">
                <a:solidFill>
                  <a:srgbClr val="706F6F"/>
                </a:solidFill>
              </a:rPr>
              <a:t>Treasury</a:t>
            </a:r>
            <a:r>
              <a:rPr lang="hu-HU" sz="800" b="1" dirty="0">
                <a:solidFill>
                  <a:srgbClr val="706F6F"/>
                </a:solidFill>
              </a:rPr>
              <a:t> Szakreferens</a:t>
            </a:r>
            <a:endParaRPr lang="en-US" sz="800" b="1" dirty="0">
              <a:solidFill>
                <a:srgbClr val="706F6F"/>
              </a:solidFill>
            </a:endParaRPr>
          </a:p>
        </p:txBody>
      </p:sp>
      <p:sp>
        <p:nvSpPr>
          <p:cNvPr id="34" name="Rechteck 5">
            <a:extLst>
              <a:ext uri="{FF2B5EF4-FFF2-40B4-BE49-F238E27FC236}">
                <a16:creationId xmlns:a16="http://schemas.microsoft.com/office/drawing/2014/main" id="{49FC6793-0BF3-0ABE-C9C8-CC2F6BCE2681}"/>
              </a:ext>
            </a:extLst>
          </p:cNvPr>
          <p:cNvSpPr/>
          <p:nvPr/>
        </p:nvSpPr>
        <p:spPr>
          <a:xfrm>
            <a:off x="2855141" y="5278717"/>
            <a:ext cx="951840" cy="495215"/>
          </a:xfrm>
          <a:prstGeom prst="rect">
            <a:avLst/>
          </a:prstGeom>
          <a:solidFill>
            <a:srgbClr val="ECAC31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>
            <a:noAutofit/>
          </a:bodyPr>
          <a:lstStyle/>
          <a:p>
            <a:pPr algn="ctr"/>
            <a:r>
              <a:rPr lang="hu-HU" sz="800" b="1" dirty="0">
                <a:solidFill>
                  <a:schemeClr val="bg1"/>
                </a:solidFill>
              </a:rPr>
              <a:t>Csányi-Panta Erika</a:t>
            </a:r>
          </a:p>
          <a:p>
            <a:pPr algn="ctr"/>
            <a:r>
              <a:rPr lang="hu-HU" sz="800" b="1" dirty="0">
                <a:solidFill>
                  <a:srgbClr val="706F6F"/>
                </a:solidFill>
              </a:rPr>
              <a:t>Bankkönyvelés</a:t>
            </a:r>
            <a:endParaRPr lang="en-US" sz="800" b="1" dirty="0">
              <a:solidFill>
                <a:srgbClr val="706F6F"/>
              </a:solidFill>
            </a:endParaRPr>
          </a:p>
        </p:txBody>
      </p:sp>
      <p:cxnSp>
        <p:nvCxnSpPr>
          <p:cNvPr id="35" name="Gerade Verbindung 59">
            <a:extLst>
              <a:ext uri="{FF2B5EF4-FFF2-40B4-BE49-F238E27FC236}">
                <a16:creationId xmlns:a16="http://schemas.microsoft.com/office/drawing/2014/main" id="{8303D0A4-6A62-7C39-342D-F620E5DA0C23}"/>
              </a:ext>
            </a:extLst>
          </p:cNvPr>
          <p:cNvCxnSpPr>
            <a:cxnSpLocks/>
          </p:cNvCxnSpPr>
          <p:nvPr/>
        </p:nvCxnSpPr>
        <p:spPr>
          <a:xfrm flipV="1">
            <a:off x="4437127" y="2757933"/>
            <a:ext cx="0" cy="155840"/>
          </a:xfrm>
          <a:prstGeom prst="line">
            <a:avLst/>
          </a:prstGeom>
          <a:ln w="12700">
            <a:solidFill>
              <a:srgbClr val="ECAC3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Gerade Verbindung 59">
            <a:extLst>
              <a:ext uri="{FF2B5EF4-FFF2-40B4-BE49-F238E27FC236}">
                <a16:creationId xmlns:a16="http://schemas.microsoft.com/office/drawing/2014/main" id="{800CEDEC-9329-7FF6-B201-A14E71636DAC}"/>
              </a:ext>
            </a:extLst>
          </p:cNvPr>
          <p:cNvCxnSpPr>
            <a:cxnSpLocks/>
          </p:cNvCxnSpPr>
          <p:nvPr/>
        </p:nvCxnSpPr>
        <p:spPr>
          <a:xfrm flipV="1">
            <a:off x="2763269" y="2775588"/>
            <a:ext cx="5511" cy="2750736"/>
          </a:xfrm>
          <a:prstGeom prst="line">
            <a:avLst/>
          </a:prstGeom>
          <a:ln w="12700">
            <a:solidFill>
              <a:srgbClr val="ECAC3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Gerade Verbindung 59">
            <a:extLst>
              <a:ext uri="{FF2B5EF4-FFF2-40B4-BE49-F238E27FC236}">
                <a16:creationId xmlns:a16="http://schemas.microsoft.com/office/drawing/2014/main" id="{0FA71DF0-D483-48BA-ED74-C792C15D28E9}"/>
              </a:ext>
            </a:extLst>
          </p:cNvPr>
          <p:cNvCxnSpPr>
            <a:cxnSpLocks/>
          </p:cNvCxnSpPr>
          <p:nvPr/>
        </p:nvCxnSpPr>
        <p:spPr>
          <a:xfrm flipH="1">
            <a:off x="2773688" y="3246566"/>
            <a:ext cx="70117" cy="0"/>
          </a:xfrm>
          <a:prstGeom prst="line">
            <a:avLst/>
          </a:prstGeom>
          <a:ln w="12700">
            <a:solidFill>
              <a:srgbClr val="ECAC3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Gerade Verbindung 59">
            <a:extLst>
              <a:ext uri="{FF2B5EF4-FFF2-40B4-BE49-F238E27FC236}">
                <a16:creationId xmlns:a16="http://schemas.microsoft.com/office/drawing/2014/main" id="{BF826820-8D9B-D677-1CAA-84B0C240B73A}"/>
              </a:ext>
            </a:extLst>
          </p:cNvPr>
          <p:cNvCxnSpPr>
            <a:cxnSpLocks/>
          </p:cNvCxnSpPr>
          <p:nvPr/>
        </p:nvCxnSpPr>
        <p:spPr>
          <a:xfrm flipH="1">
            <a:off x="2773688" y="3858241"/>
            <a:ext cx="69031" cy="0"/>
          </a:xfrm>
          <a:prstGeom prst="line">
            <a:avLst/>
          </a:prstGeom>
          <a:ln w="12700">
            <a:solidFill>
              <a:srgbClr val="ECAC3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Gerade Verbindung 59">
            <a:extLst>
              <a:ext uri="{FF2B5EF4-FFF2-40B4-BE49-F238E27FC236}">
                <a16:creationId xmlns:a16="http://schemas.microsoft.com/office/drawing/2014/main" id="{CA44B787-44BB-8065-8495-0FA6A5B896C8}"/>
              </a:ext>
            </a:extLst>
          </p:cNvPr>
          <p:cNvCxnSpPr>
            <a:cxnSpLocks/>
          </p:cNvCxnSpPr>
          <p:nvPr/>
        </p:nvCxnSpPr>
        <p:spPr>
          <a:xfrm flipH="1">
            <a:off x="2763269" y="5526324"/>
            <a:ext cx="91872" cy="0"/>
          </a:xfrm>
          <a:prstGeom prst="line">
            <a:avLst/>
          </a:prstGeom>
          <a:ln w="12700">
            <a:solidFill>
              <a:srgbClr val="ECAC3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Gerade Verbindung 59">
            <a:extLst>
              <a:ext uri="{FF2B5EF4-FFF2-40B4-BE49-F238E27FC236}">
                <a16:creationId xmlns:a16="http://schemas.microsoft.com/office/drawing/2014/main" id="{F1E7E6D8-C271-2BF9-B357-A85F0219BC50}"/>
              </a:ext>
            </a:extLst>
          </p:cNvPr>
          <p:cNvCxnSpPr>
            <a:cxnSpLocks/>
          </p:cNvCxnSpPr>
          <p:nvPr/>
        </p:nvCxnSpPr>
        <p:spPr>
          <a:xfrm flipH="1">
            <a:off x="2773688" y="4442029"/>
            <a:ext cx="70117" cy="0"/>
          </a:xfrm>
          <a:prstGeom prst="line">
            <a:avLst/>
          </a:prstGeom>
          <a:ln w="12700">
            <a:solidFill>
              <a:srgbClr val="ECAC3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Gerade Verbindung 59">
            <a:extLst>
              <a:ext uri="{FF2B5EF4-FFF2-40B4-BE49-F238E27FC236}">
                <a16:creationId xmlns:a16="http://schemas.microsoft.com/office/drawing/2014/main" id="{F0187438-3D00-067F-8990-C0A48CE9A01E}"/>
              </a:ext>
            </a:extLst>
          </p:cNvPr>
          <p:cNvCxnSpPr>
            <a:cxnSpLocks/>
          </p:cNvCxnSpPr>
          <p:nvPr/>
        </p:nvCxnSpPr>
        <p:spPr>
          <a:xfrm flipH="1">
            <a:off x="2773688" y="4983987"/>
            <a:ext cx="69030" cy="0"/>
          </a:xfrm>
          <a:prstGeom prst="line">
            <a:avLst/>
          </a:prstGeom>
          <a:ln w="12700">
            <a:solidFill>
              <a:srgbClr val="ECAC3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Rechteck 5">
            <a:extLst>
              <a:ext uri="{FF2B5EF4-FFF2-40B4-BE49-F238E27FC236}">
                <a16:creationId xmlns:a16="http://schemas.microsoft.com/office/drawing/2014/main" id="{6A3E03BC-003C-5468-FD09-F0EED927F854}"/>
              </a:ext>
            </a:extLst>
          </p:cNvPr>
          <p:cNvSpPr/>
          <p:nvPr/>
        </p:nvSpPr>
        <p:spPr>
          <a:xfrm>
            <a:off x="8690161" y="2307533"/>
            <a:ext cx="1048945" cy="461613"/>
          </a:xfrm>
          <a:prstGeom prst="rect">
            <a:avLst/>
          </a:prstGeom>
          <a:solidFill>
            <a:srgbClr val="ECAC31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>
            <a:noAutofit/>
          </a:bodyPr>
          <a:lstStyle/>
          <a:p>
            <a:pPr algn="ctr"/>
            <a:r>
              <a:rPr lang="hu-HU" sz="1000" b="1" dirty="0">
                <a:solidFill>
                  <a:schemeClr val="bg1"/>
                </a:solidFill>
              </a:rPr>
              <a:t>Beszerzés</a:t>
            </a:r>
            <a:endParaRPr lang="en-US" sz="1000" b="1" dirty="0">
              <a:solidFill>
                <a:schemeClr val="bg1"/>
              </a:solidFill>
            </a:endParaRPr>
          </a:p>
          <a:p>
            <a:pPr algn="ctr"/>
            <a:r>
              <a:rPr lang="en-US" sz="1000" b="1" dirty="0">
                <a:solidFill>
                  <a:schemeClr val="bg1"/>
                </a:solidFill>
              </a:rPr>
              <a:t>(</a:t>
            </a:r>
            <a:r>
              <a:rPr lang="hu-HU" sz="1000" b="1" dirty="0">
                <a:solidFill>
                  <a:schemeClr val="bg1"/>
                </a:solidFill>
              </a:rPr>
              <a:t>1</a:t>
            </a:r>
            <a:r>
              <a:rPr lang="en-US" sz="1000" b="1" dirty="0">
                <a:solidFill>
                  <a:schemeClr val="bg1"/>
                </a:solidFill>
              </a:rPr>
              <a:t>)</a:t>
            </a:r>
          </a:p>
          <a:p>
            <a:pPr algn="ctr"/>
            <a:endParaRPr lang="en-US" sz="500" b="1" dirty="0">
              <a:solidFill>
                <a:schemeClr val="bg1"/>
              </a:solidFill>
            </a:endParaRPr>
          </a:p>
        </p:txBody>
      </p:sp>
      <p:sp>
        <p:nvSpPr>
          <p:cNvPr id="43" name="Rechteck 5">
            <a:extLst>
              <a:ext uri="{FF2B5EF4-FFF2-40B4-BE49-F238E27FC236}">
                <a16:creationId xmlns:a16="http://schemas.microsoft.com/office/drawing/2014/main" id="{13EC244E-EC2E-1FDD-79B4-4D30AFE9D2CD}"/>
              </a:ext>
            </a:extLst>
          </p:cNvPr>
          <p:cNvSpPr/>
          <p:nvPr/>
        </p:nvSpPr>
        <p:spPr>
          <a:xfrm>
            <a:off x="8771030" y="2919544"/>
            <a:ext cx="907830" cy="495215"/>
          </a:xfrm>
          <a:prstGeom prst="rect">
            <a:avLst/>
          </a:prstGeom>
          <a:solidFill>
            <a:srgbClr val="ECAC31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>
            <a:noAutofit/>
          </a:bodyPr>
          <a:lstStyle/>
          <a:p>
            <a:pPr algn="ctr"/>
            <a:r>
              <a:rPr lang="hu-HU" sz="800" b="1" dirty="0">
                <a:solidFill>
                  <a:schemeClr val="bg1"/>
                </a:solidFill>
              </a:rPr>
              <a:t>Nemes Henrietta</a:t>
            </a:r>
          </a:p>
          <a:p>
            <a:pPr algn="ctr"/>
            <a:r>
              <a:rPr lang="hu-HU" sz="800" b="1" dirty="0">
                <a:solidFill>
                  <a:srgbClr val="706F6F"/>
                </a:solidFill>
              </a:rPr>
              <a:t>Kategória beszerző</a:t>
            </a:r>
            <a:endParaRPr lang="en-US" sz="800" b="1" dirty="0">
              <a:solidFill>
                <a:srgbClr val="706F6F"/>
              </a:solidFill>
            </a:endParaRPr>
          </a:p>
        </p:txBody>
      </p:sp>
      <p:cxnSp>
        <p:nvCxnSpPr>
          <p:cNvPr id="44" name="Gerade Verbindung 59">
            <a:extLst>
              <a:ext uri="{FF2B5EF4-FFF2-40B4-BE49-F238E27FC236}">
                <a16:creationId xmlns:a16="http://schemas.microsoft.com/office/drawing/2014/main" id="{9D79084D-5533-A13E-1B42-0F30F51B122C}"/>
              </a:ext>
            </a:extLst>
          </p:cNvPr>
          <p:cNvCxnSpPr>
            <a:cxnSpLocks/>
          </p:cNvCxnSpPr>
          <p:nvPr/>
        </p:nvCxnSpPr>
        <p:spPr>
          <a:xfrm flipV="1">
            <a:off x="9224945" y="2757933"/>
            <a:ext cx="0" cy="155840"/>
          </a:xfrm>
          <a:prstGeom prst="line">
            <a:avLst/>
          </a:prstGeom>
          <a:ln w="12700">
            <a:solidFill>
              <a:srgbClr val="ECAC3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Gerade Verbindung 59">
            <a:extLst>
              <a:ext uri="{FF2B5EF4-FFF2-40B4-BE49-F238E27FC236}">
                <a16:creationId xmlns:a16="http://schemas.microsoft.com/office/drawing/2014/main" id="{4E4F9546-634C-118C-AB43-3A3CD8727B06}"/>
              </a:ext>
            </a:extLst>
          </p:cNvPr>
          <p:cNvCxnSpPr>
            <a:cxnSpLocks/>
          </p:cNvCxnSpPr>
          <p:nvPr/>
        </p:nvCxnSpPr>
        <p:spPr>
          <a:xfrm>
            <a:off x="9214633" y="2191673"/>
            <a:ext cx="0" cy="114659"/>
          </a:xfrm>
          <a:prstGeom prst="line">
            <a:avLst/>
          </a:prstGeom>
          <a:ln w="12700">
            <a:solidFill>
              <a:srgbClr val="ECAC3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Rechteck 5">
            <a:extLst>
              <a:ext uri="{FF2B5EF4-FFF2-40B4-BE49-F238E27FC236}">
                <a16:creationId xmlns:a16="http://schemas.microsoft.com/office/drawing/2014/main" id="{F4647550-EECA-17CF-80D8-25E3744C689C}"/>
              </a:ext>
            </a:extLst>
          </p:cNvPr>
          <p:cNvSpPr/>
          <p:nvPr/>
        </p:nvSpPr>
        <p:spPr>
          <a:xfrm>
            <a:off x="1555088" y="2273686"/>
            <a:ext cx="1048945" cy="461613"/>
          </a:xfrm>
          <a:prstGeom prst="rect">
            <a:avLst/>
          </a:prstGeom>
          <a:solidFill>
            <a:srgbClr val="ECAC31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>
            <a:noAutofit/>
          </a:bodyPr>
          <a:lstStyle/>
          <a:p>
            <a:pPr algn="ctr"/>
            <a:r>
              <a:rPr lang="hu-HU" sz="1000" b="1" dirty="0">
                <a:solidFill>
                  <a:schemeClr val="bg1"/>
                </a:solidFill>
              </a:rPr>
              <a:t>HR</a:t>
            </a:r>
            <a:endParaRPr lang="en-US" sz="1000" b="1" dirty="0">
              <a:solidFill>
                <a:schemeClr val="bg1"/>
              </a:solidFill>
            </a:endParaRPr>
          </a:p>
          <a:p>
            <a:pPr algn="ctr"/>
            <a:r>
              <a:rPr lang="en-US" sz="1000" b="1" dirty="0">
                <a:solidFill>
                  <a:schemeClr val="bg1"/>
                </a:solidFill>
              </a:rPr>
              <a:t>(</a:t>
            </a:r>
            <a:r>
              <a:rPr lang="hu-HU" sz="1000" b="1" dirty="0">
                <a:solidFill>
                  <a:schemeClr val="bg1"/>
                </a:solidFill>
              </a:rPr>
              <a:t>1</a:t>
            </a:r>
            <a:r>
              <a:rPr lang="en-US" sz="1000" b="1" dirty="0">
                <a:solidFill>
                  <a:schemeClr val="bg1"/>
                </a:solidFill>
              </a:rPr>
              <a:t>)</a:t>
            </a:r>
          </a:p>
          <a:p>
            <a:pPr algn="ctr"/>
            <a:endParaRPr lang="en-US" sz="500" b="1" dirty="0">
              <a:solidFill>
                <a:schemeClr val="bg1"/>
              </a:solidFill>
            </a:endParaRPr>
          </a:p>
        </p:txBody>
      </p:sp>
      <p:sp>
        <p:nvSpPr>
          <p:cNvPr id="47" name="Rechteck 5">
            <a:extLst>
              <a:ext uri="{FF2B5EF4-FFF2-40B4-BE49-F238E27FC236}">
                <a16:creationId xmlns:a16="http://schemas.microsoft.com/office/drawing/2014/main" id="{A594E817-635B-6E5D-3E9C-E8E36FD93035}"/>
              </a:ext>
            </a:extLst>
          </p:cNvPr>
          <p:cNvSpPr/>
          <p:nvPr/>
        </p:nvSpPr>
        <p:spPr>
          <a:xfrm>
            <a:off x="1623212" y="2892057"/>
            <a:ext cx="907830" cy="495215"/>
          </a:xfrm>
          <a:prstGeom prst="rect">
            <a:avLst/>
          </a:prstGeom>
          <a:solidFill>
            <a:srgbClr val="ECAC31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>
            <a:noAutofit/>
          </a:bodyPr>
          <a:lstStyle/>
          <a:p>
            <a:pPr algn="ctr"/>
            <a:r>
              <a:rPr lang="en-US" sz="800" b="1" dirty="0">
                <a:solidFill>
                  <a:schemeClr val="bg1"/>
                </a:solidFill>
              </a:rPr>
              <a:t>Ujhelyiné Polónyi Petra</a:t>
            </a:r>
            <a:endParaRPr lang="hu-HU" sz="900" b="1" dirty="0">
              <a:solidFill>
                <a:schemeClr val="bg1"/>
              </a:solidFill>
            </a:endParaRPr>
          </a:p>
        </p:txBody>
      </p:sp>
      <p:cxnSp>
        <p:nvCxnSpPr>
          <p:cNvPr id="48" name="Gerade Verbindung 59">
            <a:extLst>
              <a:ext uri="{FF2B5EF4-FFF2-40B4-BE49-F238E27FC236}">
                <a16:creationId xmlns:a16="http://schemas.microsoft.com/office/drawing/2014/main" id="{BC62FB8C-5BC6-C65D-4709-61D611839516}"/>
              </a:ext>
            </a:extLst>
          </p:cNvPr>
          <p:cNvCxnSpPr>
            <a:cxnSpLocks/>
            <a:stCxn id="47" idx="0"/>
            <a:endCxn id="46" idx="2"/>
          </p:cNvCxnSpPr>
          <p:nvPr/>
        </p:nvCxnSpPr>
        <p:spPr>
          <a:xfrm flipV="1">
            <a:off x="2077127" y="2735299"/>
            <a:ext cx="2434" cy="156758"/>
          </a:xfrm>
          <a:prstGeom prst="line">
            <a:avLst/>
          </a:prstGeom>
          <a:ln w="12700">
            <a:solidFill>
              <a:srgbClr val="ECAC3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Gerade Verbindung 59">
            <a:extLst>
              <a:ext uri="{FF2B5EF4-FFF2-40B4-BE49-F238E27FC236}">
                <a16:creationId xmlns:a16="http://schemas.microsoft.com/office/drawing/2014/main" id="{28F2C173-7622-7001-0AA4-787EB524F021}"/>
              </a:ext>
            </a:extLst>
          </p:cNvPr>
          <p:cNvCxnSpPr>
            <a:cxnSpLocks/>
          </p:cNvCxnSpPr>
          <p:nvPr/>
        </p:nvCxnSpPr>
        <p:spPr>
          <a:xfrm flipV="1">
            <a:off x="2079561" y="2185375"/>
            <a:ext cx="0" cy="88311"/>
          </a:xfrm>
          <a:prstGeom prst="line">
            <a:avLst/>
          </a:prstGeom>
          <a:ln w="12700">
            <a:solidFill>
              <a:srgbClr val="ECAC3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Rechteck 5">
            <a:extLst>
              <a:ext uri="{FF2B5EF4-FFF2-40B4-BE49-F238E27FC236}">
                <a16:creationId xmlns:a16="http://schemas.microsoft.com/office/drawing/2014/main" id="{73905ED9-D21B-D7FC-EADE-D1C16393AB22}"/>
              </a:ext>
            </a:extLst>
          </p:cNvPr>
          <p:cNvSpPr/>
          <p:nvPr/>
        </p:nvSpPr>
        <p:spPr>
          <a:xfrm>
            <a:off x="4026933" y="3684789"/>
            <a:ext cx="907830" cy="676399"/>
          </a:xfrm>
          <a:prstGeom prst="rect">
            <a:avLst/>
          </a:prstGeom>
          <a:solidFill>
            <a:srgbClr val="ECAC31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>
            <a:noAutofit/>
          </a:bodyPr>
          <a:lstStyle/>
          <a:p>
            <a:pPr algn="ctr"/>
            <a:r>
              <a:rPr lang="hu-HU" sz="800" b="1" dirty="0">
                <a:solidFill>
                  <a:schemeClr val="bg1"/>
                </a:solidFill>
              </a:rPr>
              <a:t>Polner Evelin</a:t>
            </a:r>
          </a:p>
          <a:p>
            <a:pPr algn="ctr"/>
            <a:r>
              <a:rPr lang="hu-HU" sz="800" b="1" dirty="0">
                <a:solidFill>
                  <a:srgbClr val="706F6F"/>
                </a:solidFill>
              </a:rPr>
              <a:t>Számlázási és pénzügyi asszisztens</a:t>
            </a:r>
            <a:endParaRPr lang="en-US" sz="800" b="1" dirty="0">
              <a:solidFill>
                <a:srgbClr val="706F6F"/>
              </a:solidFill>
            </a:endParaRPr>
          </a:p>
          <a:p>
            <a:pPr algn="ctr"/>
            <a:endParaRPr lang="hu-HU" sz="900" b="1" dirty="0">
              <a:solidFill>
                <a:schemeClr val="bg1"/>
              </a:solidFill>
            </a:endParaRPr>
          </a:p>
        </p:txBody>
      </p:sp>
      <p:cxnSp>
        <p:nvCxnSpPr>
          <p:cNvPr id="51" name="Gerade Verbindung 59">
            <a:extLst>
              <a:ext uri="{FF2B5EF4-FFF2-40B4-BE49-F238E27FC236}">
                <a16:creationId xmlns:a16="http://schemas.microsoft.com/office/drawing/2014/main" id="{5B3A02F4-584C-59FB-7002-3F6F5839C4A7}"/>
              </a:ext>
            </a:extLst>
          </p:cNvPr>
          <p:cNvCxnSpPr>
            <a:cxnSpLocks/>
          </p:cNvCxnSpPr>
          <p:nvPr/>
        </p:nvCxnSpPr>
        <p:spPr>
          <a:xfrm flipV="1">
            <a:off x="3921937" y="2750664"/>
            <a:ext cx="3049" cy="1202378"/>
          </a:xfrm>
          <a:prstGeom prst="line">
            <a:avLst/>
          </a:prstGeom>
          <a:ln w="12700">
            <a:solidFill>
              <a:srgbClr val="ECAC3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Gerade Verbindung 59">
            <a:extLst>
              <a:ext uri="{FF2B5EF4-FFF2-40B4-BE49-F238E27FC236}">
                <a16:creationId xmlns:a16="http://schemas.microsoft.com/office/drawing/2014/main" id="{78E12B59-042D-E7A7-C491-AB2F68BD004C}"/>
              </a:ext>
            </a:extLst>
          </p:cNvPr>
          <p:cNvCxnSpPr>
            <a:cxnSpLocks/>
          </p:cNvCxnSpPr>
          <p:nvPr/>
        </p:nvCxnSpPr>
        <p:spPr>
          <a:xfrm flipH="1">
            <a:off x="3921937" y="3952720"/>
            <a:ext cx="112001" cy="322"/>
          </a:xfrm>
          <a:prstGeom prst="line">
            <a:avLst/>
          </a:prstGeom>
          <a:ln w="12700">
            <a:solidFill>
              <a:srgbClr val="ECAC3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Gerade Verbindung 59">
            <a:extLst>
              <a:ext uri="{FF2B5EF4-FFF2-40B4-BE49-F238E27FC236}">
                <a16:creationId xmlns:a16="http://schemas.microsoft.com/office/drawing/2014/main" id="{4D1B044B-4DE0-C710-C11E-8A937B961123}"/>
              </a:ext>
            </a:extLst>
          </p:cNvPr>
          <p:cNvCxnSpPr>
            <a:cxnSpLocks/>
          </p:cNvCxnSpPr>
          <p:nvPr/>
        </p:nvCxnSpPr>
        <p:spPr>
          <a:xfrm flipH="1">
            <a:off x="3924986" y="3256404"/>
            <a:ext cx="108952" cy="0"/>
          </a:xfrm>
          <a:prstGeom prst="line">
            <a:avLst/>
          </a:prstGeom>
          <a:ln w="12700">
            <a:solidFill>
              <a:srgbClr val="ECAC3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Gerade Verbindung 59">
            <a:extLst>
              <a:ext uri="{FF2B5EF4-FFF2-40B4-BE49-F238E27FC236}">
                <a16:creationId xmlns:a16="http://schemas.microsoft.com/office/drawing/2014/main" id="{AB45DD52-CC29-F303-1AA3-9AEF35A5CF6A}"/>
              </a:ext>
            </a:extLst>
          </p:cNvPr>
          <p:cNvCxnSpPr>
            <a:cxnSpLocks/>
            <a:stCxn id="27" idx="0"/>
          </p:cNvCxnSpPr>
          <p:nvPr/>
        </p:nvCxnSpPr>
        <p:spPr>
          <a:xfrm flipV="1">
            <a:off x="5647097" y="2750664"/>
            <a:ext cx="0" cy="391611"/>
          </a:xfrm>
          <a:prstGeom prst="line">
            <a:avLst/>
          </a:prstGeom>
          <a:ln w="12700">
            <a:solidFill>
              <a:srgbClr val="ECAC3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794951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108</Words>
  <Application>Microsoft Office PowerPoint</Application>
  <PresentationFormat>Szélesvásznú</PresentationFormat>
  <Paragraphs>49</Paragraphs>
  <Slides>1</Slides>
  <Notes>1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4</vt:i4>
      </vt:variant>
      <vt:variant>
        <vt:lpstr>Téma</vt:lpstr>
      </vt:variant>
      <vt:variant>
        <vt:i4>1</vt:i4>
      </vt:variant>
      <vt:variant>
        <vt:lpstr>Diacímek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PF BeauSans Pro</vt:lpstr>
      <vt:lpstr>Office-téma</vt:lpstr>
      <vt:lpstr>Kontrolling és pénzügyi osztály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Kontrolling és pénzügyi osztály</dc:title>
  <dc:creator>Göbl Erik</dc:creator>
  <cp:lastModifiedBy>Göbl Erik</cp:lastModifiedBy>
  <cp:revision>1</cp:revision>
  <dcterms:created xsi:type="dcterms:W3CDTF">2022-11-07T15:30:33Z</dcterms:created>
  <dcterms:modified xsi:type="dcterms:W3CDTF">2022-11-07T15:30:58Z</dcterms:modified>
</cp:coreProperties>
</file>